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486" r:id="rId2"/>
    <p:sldId id="487" r:id="rId3"/>
    <p:sldId id="489" r:id="rId4"/>
    <p:sldId id="259" r:id="rId5"/>
    <p:sldId id="481" r:id="rId6"/>
    <p:sldId id="260" r:id="rId7"/>
    <p:sldId id="478" r:id="rId8"/>
    <p:sldId id="261" r:id="rId9"/>
    <p:sldId id="262" r:id="rId10"/>
    <p:sldId id="263" r:id="rId11"/>
    <p:sldId id="490" r:id="rId12"/>
    <p:sldId id="491" r:id="rId13"/>
    <p:sldId id="492" r:id="rId14"/>
    <p:sldId id="493" r:id="rId15"/>
    <p:sldId id="494" r:id="rId16"/>
    <p:sldId id="495" r:id="rId17"/>
    <p:sldId id="496" r:id="rId18"/>
    <p:sldId id="497" r:id="rId19"/>
    <p:sldId id="498" r:id="rId20"/>
    <p:sldId id="499" r:id="rId21"/>
    <p:sldId id="500" r:id="rId22"/>
    <p:sldId id="501" r:id="rId23"/>
    <p:sldId id="502" r:id="rId24"/>
    <p:sldId id="503" r:id="rId25"/>
    <p:sldId id="504" r:id="rId26"/>
    <p:sldId id="505" r:id="rId27"/>
    <p:sldId id="512" r:id="rId28"/>
    <p:sldId id="513" r:id="rId29"/>
    <p:sldId id="514" r:id="rId30"/>
    <p:sldId id="515" r:id="rId31"/>
    <p:sldId id="516" r:id="rId32"/>
    <p:sldId id="517" r:id="rId33"/>
    <p:sldId id="518" r:id="rId34"/>
    <p:sldId id="519" r:id="rId35"/>
    <p:sldId id="520" r:id="rId36"/>
    <p:sldId id="506" r:id="rId37"/>
    <p:sldId id="507" r:id="rId38"/>
    <p:sldId id="508" r:id="rId39"/>
    <p:sldId id="509" r:id="rId40"/>
    <p:sldId id="510" r:id="rId41"/>
    <p:sldId id="511" r:id="rId42"/>
    <p:sldId id="522" r:id="rId43"/>
    <p:sldId id="523" r:id="rId44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34790"/>
    <a:srgbClr val="FF002A"/>
    <a:srgbClr val="FAE200"/>
    <a:srgbClr val="ED0025"/>
    <a:srgbClr val="920617"/>
    <a:srgbClr val="B3001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451" autoAdjust="0"/>
    <p:restoredTop sz="95755"/>
  </p:normalViewPr>
  <p:slideViewPr>
    <p:cSldViewPr snapToGrid="0" snapToObjects="1">
      <p:cViewPr varScale="1">
        <p:scale>
          <a:sx n="112" d="100"/>
          <a:sy n="112" d="100"/>
        </p:scale>
        <p:origin x="73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EF23FED-1D37-8741-B9E3-BEFE5E35C9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046D169E-1792-3342-A0DC-13C15B7C99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CE27FB6-52E1-0E4F-A854-F5FA1C4358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1949B-C41F-F04A-A7DF-0288A83E15D3}" type="datetimeFigureOut">
              <a:rPr lang="ru-RU" smtClean="0"/>
              <a:t>09.01.2025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0DC4D12-6EAC-FB48-A144-377187F36F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2725D88-B3D7-7F42-A141-F8C7AB3E7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1492A-AEEA-FD42-B84B-1F6B95CE03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102110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18E1D64-45E0-2740-B320-57F8D2C5FA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4238AB8F-38E7-1840-BF94-EEB69F2C88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A2E27E3-265D-494F-A5D2-29D3A184EA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1949B-C41F-F04A-A7DF-0288A83E15D3}" type="datetimeFigureOut">
              <a:rPr lang="ru-RU" smtClean="0"/>
              <a:t>09.01.2025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781081F-E6FA-B54B-B6A5-9212AB548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964713F-93A7-0146-8172-B4AC4F729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1492A-AEEA-FD42-B84B-1F6B95CE03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660940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626DF94C-531F-6441-811D-C3CC2E677E6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FC7486F2-174A-094F-9388-0EC8E7E54B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4E2D5C7-1150-7B4F-95CA-9DF8EF60C9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1949B-C41F-F04A-A7DF-0288A83E15D3}" type="datetimeFigureOut">
              <a:rPr lang="ru-RU" smtClean="0"/>
              <a:t>09.01.2025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B42A934-537E-CF45-8DD8-FE9428B9B8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2F40DA8-04DE-BA48-9EDE-49BA1984A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1492A-AEEA-FD42-B84B-1F6B95CE03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755352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31787F1-CF56-A047-9F7C-642BBF65B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F05B412-D308-1645-88A6-709E1BDC04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E3999F5-B94F-F24D-9C69-AC3F6E496E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1949B-C41F-F04A-A7DF-0288A83E15D3}" type="datetimeFigureOut">
              <a:rPr lang="ru-RU" smtClean="0"/>
              <a:t>09.01.2025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C79CD3D-14F6-6B40-8048-5191EB8254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11E8CD5-0C0B-DB46-873E-1247DB62C1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1492A-AEEA-FD42-B84B-1F6B95CE03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205689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C39425-39C9-0B49-977E-570EEB91D9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A7054E9-352E-2C40-AF70-F55BBF6655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23106C3-3CDA-9948-A740-74D9BBE4AB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1949B-C41F-F04A-A7DF-0288A83E15D3}" type="datetimeFigureOut">
              <a:rPr lang="ru-RU" smtClean="0"/>
              <a:t>09.01.2025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5A81A01-183E-7649-B026-D391CB790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A2A2BB0-42C7-A647-80AF-0118365B01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1492A-AEEA-FD42-B84B-1F6B95CE03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574120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4740CA-B006-7748-8AFE-0F561620C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A1FE0DC-A847-A04E-AF6D-D2EF002EC28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8C1E1DAA-5CFC-6D4F-A7C9-6DFA195A1E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6CD562E-F652-7349-8999-243215567B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1949B-C41F-F04A-A7DF-0288A83E15D3}" type="datetimeFigureOut">
              <a:rPr lang="ru-RU" smtClean="0"/>
              <a:t>09.01.2025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A67ACA9-7DD8-C349-AEC4-B92AD2E69F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48C133E-6872-A447-AA36-9D9536841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1492A-AEEA-FD42-B84B-1F6B95CE03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499485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181561D-D78C-C842-9D02-5D68A69F87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C3AB920-6FD9-FC4C-B5E3-6B4C059CEA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3A0CB889-78F8-AB4D-B9A6-7169F4D895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AF84C69B-9E18-2648-9A3C-29D6F35B59B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FDA6E694-BC31-A246-9F42-E62D6D6A522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34A91DF1-ED07-7C43-A4B7-1F98B334F8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1949B-C41F-F04A-A7DF-0288A83E15D3}" type="datetimeFigureOut">
              <a:rPr lang="ru-RU" smtClean="0"/>
              <a:t>09.01.2025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E9199B4F-DD3C-ED4F-AC16-1EC872E9E3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78BC409B-D3EB-4A46-B7CD-A03FF5BEE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1492A-AEEA-FD42-B84B-1F6B95CE03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451465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059A2A-6E66-EE4E-BC53-31E893B91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41E291C2-378C-6D4B-9368-7D8D8AAF96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1949B-C41F-F04A-A7DF-0288A83E15D3}" type="datetimeFigureOut">
              <a:rPr lang="ru-RU" smtClean="0"/>
              <a:t>09.01.2025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C9BEFD9C-77F6-0946-9F42-F2A7DB2DC0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5B9A6D01-8036-5149-87E5-A2F6A725C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1492A-AEEA-FD42-B84B-1F6B95CE03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900187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589ED9D1-D379-4E4A-87A1-FFBDF6D37B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1949B-C41F-F04A-A7DF-0288A83E15D3}" type="datetimeFigureOut">
              <a:rPr lang="ru-RU" smtClean="0"/>
              <a:t>09.01.2025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7B95D87B-3523-0542-8562-DA2126C1DA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F1B6E21-C4B6-584F-98C6-3B4FC6A21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1492A-AEEA-FD42-B84B-1F6B95CE03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328252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AF889E7-0BE4-7D48-A99F-E77E139BD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5559277-3D0D-2C4B-AEF4-56B7F1C904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BE97679-CBD4-2F4D-8F4A-1AA64A222C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1BBFF98-D9C5-B84B-AE85-728909D447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1949B-C41F-F04A-A7DF-0288A83E15D3}" type="datetimeFigureOut">
              <a:rPr lang="ru-RU" smtClean="0"/>
              <a:t>09.01.2025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B15344F-64CF-2246-BD8F-BF2E692905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6C8CC39-D6EC-D643-AD1D-C6FE95B47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1492A-AEEA-FD42-B84B-1F6B95CE03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371340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03C2F33-BD43-8346-84BF-A86E07666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791531F0-EF5A-4A46-BB64-26AF8413BBC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6ABB36C-8B69-194D-897A-995255B8F4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C4FD94F-3E87-ED46-8F9A-B1B801B9CB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1949B-C41F-F04A-A7DF-0288A83E15D3}" type="datetimeFigureOut">
              <a:rPr lang="ru-RU" smtClean="0"/>
              <a:t>09.01.2025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05BB439-43F0-7E4B-B0B6-1940211256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26D3031-E1A0-9E43-B2B3-2CF49E263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1492A-AEEA-FD42-B84B-1F6B95CE03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874759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855531-32EA-0A40-9DAE-40412AA3EE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0381AF8-AB6F-9441-B96B-B95F496EF8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2CCAD6C-B6C6-644D-994A-C7B88A077F1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41949B-C41F-F04A-A7DF-0288A83E15D3}" type="datetimeFigureOut">
              <a:rPr lang="ru-RU" smtClean="0"/>
              <a:t>09.01.2025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CBCF540-F780-844B-A25B-37C2248848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7E8806D-37AD-9848-924D-46E830F83F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E1492A-AEEA-FD42-B84B-1F6B95CE03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498353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546"/>
            <a:ext cx="12235534" cy="6904338"/>
          </a:xfrm>
          <a:prstGeom prst="rect">
            <a:avLst/>
          </a:prstGeom>
        </p:spPr>
      </p:pic>
      <p:sp>
        <p:nvSpPr>
          <p:cNvPr id="6" name="Заголовок 1"/>
          <p:cNvSpPr txBox="1">
            <a:spLocks/>
          </p:cNvSpPr>
          <p:nvPr/>
        </p:nvSpPr>
        <p:spPr>
          <a:xfrm>
            <a:off x="662940" y="1854633"/>
            <a:ext cx="9361170" cy="278302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ru-RU" sz="5400" b="1" dirty="0">
                <a:solidFill>
                  <a:schemeClr val="bg1"/>
                </a:solidFill>
              </a:rPr>
              <a:t>Задача обнаружение объектов</a:t>
            </a:r>
            <a:r>
              <a:rPr lang="en-US" sz="5400" b="1" dirty="0">
                <a:solidFill>
                  <a:schemeClr val="bg1"/>
                </a:solidFill>
              </a:rPr>
              <a:t>.</a:t>
            </a:r>
            <a:br>
              <a:rPr lang="en-US" sz="5400" b="1" dirty="0">
                <a:solidFill>
                  <a:schemeClr val="bg1"/>
                </a:solidFill>
              </a:rPr>
            </a:br>
            <a:r>
              <a:rPr lang="ru-RU" sz="5400" b="1" dirty="0">
                <a:solidFill>
                  <a:schemeClr val="bg1"/>
                </a:solidFill>
              </a:rPr>
              <a:t>Основы подхода</a:t>
            </a:r>
            <a:endParaRPr lang="en-US" sz="5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391952" y="4982125"/>
            <a:ext cx="1068705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ru-RU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Ронкин Михаил Владимирович</a:t>
            </a: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ctr"/>
            <a:r>
              <a:rPr lang="en-US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</a:t>
            </a:r>
            <a:r>
              <a:rPr lang="ru-R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.т.н. доцент ИРИТ-РТФ, УРФУ</a:t>
            </a:r>
            <a:endParaRPr lang="ru-RU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1E70A63-9727-C149-9B7C-2C790A47062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0" t="27061" r="44625" b="33918"/>
          <a:stretch/>
        </p:blipFill>
        <p:spPr>
          <a:xfrm>
            <a:off x="313575" y="223521"/>
            <a:ext cx="2446733" cy="1298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068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Заголовок 1"/>
          <p:cNvSpPr txBox="1">
            <a:spLocks noGrp="1"/>
          </p:cNvSpPr>
          <p:nvPr>
            <p:ph type="title"/>
          </p:nvPr>
        </p:nvSpPr>
        <p:spPr>
          <a:xfrm>
            <a:off x="145143" y="365125"/>
            <a:ext cx="11588234" cy="1245961"/>
          </a:xfrm>
          <a:prstGeom prst="rect">
            <a:avLst/>
          </a:prstGeom>
        </p:spPr>
        <p:txBody>
          <a:bodyPr>
            <a:normAutofit/>
          </a:bodyPr>
          <a:lstStyle>
            <a:lvl1pPr defTabSz="886968">
              <a:defRPr sz="3783"/>
            </a:lvl1pPr>
          </a:lstStyle>
          <a:p>
            <a:pPr algn="ctr"/>
            <a:r>
              <a:rPr sz="4800" b="1" dirty="0">
                <a:solidFill>
                  <a:schemeClr val="bg1"/>
                </a:solidFill>
              </a:rPr>
              <a:t>Regions with CNN features, R-CNN</a:t>
            </a:r>
          </a:p>
        </p:txBody>
      </p:sp>
      <p:sp>
        <p:nvSpPr>
          <p:cNvPr id="142" name="Объект 2"/>
          <p:cNvSpPr txBox="1">
            <a:spLocks noGrp="1"/>
          </p:cNvSpPr>
          <p:nvPr>
            <p:ph type="body" idx="1"/>
          </p:nvPr>
        </p:nvSpPr>
        <p:spPr>
          <a:xfrm>
            <a:off x="275533" y="1345963"/>
            <a:ext cx="11459913" cy="3005057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2000"/>
            </a:pPr>
            <a:r>
              <a:rPr sz="2200" dirty="0" err="1">
                <a:solidFill>
                  <a:schemeClr val="bg1"/>
                </a:solidFill>
              </a:rPr>
              <a:t>Архитектура</a:t>
            </a:r>
            <a:r>
              <a:rPr sz="2200" dirty="0">
                <a:solidFill>
                  <a:schemeClr val="bg1"/>
                </a:solidFill>
              </a:rPr>
              <a:t> R-CNN </a:t>
            </a:r>
            <a:r>
              <a:rPr sz="2200" dirty="0" err="1">
                <a:solidFill>
                  <a:schemeClr val="bg1"/>
                </a:solidFill>
              </a:rPr>
              <a:t>работает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следующим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образом</a:t>
            </a:r>
            <a:r>
              <a:rPr sz="2200" dirty="0">
                <a:solidFill>
                  <a:schemeClr val="bg1"/>
                </a:solidFill>
              </a:rPr>
              <a:t>.</a:t>
            </a:r>
            <a:endParaRPr lang="en-US" sz="2200" dirty="0">
              <a:solidFill>
                <a:schemeClr val="bg1"/>
              </a:solidFill>
            </a:endParaRPr>
          </a:p>
          <a:p>
            <a:pPr marL="685800" lvl="1" indent="-228600">
              <a:spcBef>
                <a:spcPts val="500"/>
              </a:spcBef>
              <a:defRPr sz="2000"/>
            </a:pPr>
            <a:r>
              <a:rPr lang="ru-RU" sz="2200" dirty="0">
                <a:solidFill>
                  <a:schemeClr val="bg1"/>
                </a:solidFill>
              </a:rPr>
              <a:t>1 Этап: для каждого предложенного региона выделяются признаки. </a:t>
            </a:r>
          </a:p>
          <a:p>
            <a:pPr lvl="2">
              <a:defRPr sz="2000"/>
            </a:pPr>
            <a:r>
              <a:rPr lang="en-US" sz="2200" dirty="0">
                <a:solidFill>
                  <a:schemeClr val="bg1"/>
                </a:solidFill>
              </a:rPr>
              <a:t>Backbone </a:t>
            </a:r>
            <a:r>
              <a:rPr lang="ru-RU" sz="2200" dirty="0">
                <a:solidFill>
                  <a:schemeClr val="bg1"/>
                </a:solidFill>
              </a:rPr>
              <a:t>на основе </a:t>
            </a:r>
            <a:r>
              <a:rPr lang="en-US" sz="2200" dirty="0" err="1">
                <a:solidFill>
                  <a:schemeClr val="bg1"/>
                </a:solidFill>
              </a:rPr>
              <a:t>AlexNet</a:t>
            </a:r>
            <a:r>
              <a:rPr lang="ru-RU" sz="2200" dirty="0">
                <a:solidFill>
                  <a:schemeClr val="bg1"/>
                </a:solidFill>
              </a:rPr>
              <a:t>.</a:t>
            </a:r>
          </a:p>
          <a:p>
            <a:pPr lvl="2">
              <a:defRPr sz="2000"/>
            </a:pPr>
            <a:r>
              <a:rPr sz="2200" dirty="0" err="1">
                <a:solidFill>
                  <a:schemeClr val="bg1"/>
                </a:solidFill>
              </a:rPr>
              <a:t>Производится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автоматическое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выделение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признаков</a:t>
            </a:r>
            <a:r>
              <a:rPr sz="2200" dirty="0">
                <a:solidFill>
                  <a:schemeClr val="bg1"/>
                </a:solidFill>
              </a:rPr>
              <a:t> (</a:t>
            </a:r>
            <a:r>
              <a:rPr sz="2200" dirty="0" err="1">
                <a:solidFill>
                  <a:schemeClr val="bg1"/>
                </a:solidFill>
              </a:rPr>
              <a:t>вектор</a:t>
            </a:r>
            <a:r>
              <a:rPr sz="2200" dirty="0">
                <a:solidFill>
                  <a:schemeClr val="bg1"/>
                </a:solidFill>
              </a:rPr>
              <a:t> 4096 </a:t>
            </a:r>
            <a:r>
              <a:rPr sz="2200" dirty="0" err="1">
                <a:solidFill>
                  <a:schemeClr val="bg1"/>
                </a:solidFill>
              </a:rPr>
              <a:t>значений</a:t>
            </a:r>
            <a:r>
              <a:rPr sz="2200" dirty="0">
                <a:solidFill>
                  <a:schemeClr val="bg1"/>
                </a:solidFill>
              </a:rPr>
              <a:t>). </a:t>
            </a:r>
          </a:p>
          <a:p>
            <a:pPr marL="685800" lvl="1" indent="-228600">
              <a:spcBef>
                <a:spcPts val="500"/>
              </a:spcBef>
              <a:defRPr sz="2000"/>
            </a:pPr>
            <a:r>
              <a:rPr lang="ru-RU" sz="2200" dirty="0">
                <a:solidFill>
                  <a:schemeClr val="bg1"/>
                </a:solidFill>
              </a:rPr>
              <a:t>2 Этап: Классификация объектов в регионе при помощи </a:t>
            </a:r>
            <a:r>
              <a:rPr lang="en-US" sz="2200" dirty="0">
                <a:solidFill>
                  <a:schemeClr val="bg1"/>
                </a:solidFill>
              </a:rPr>
              <a:t>SVM (</a:t>
            </a:r>
            <a:r>
              <a:rPr lang="en-US" sz="2200" dirty="0" err="1">
                <a:solidFill>
                  <a:schemeClr val="bg1"/>
                </a:solidFill>
              </a:rPr>
              <a:t>метод</a:t>
            </a:r>
            <a:r>
              <a:rPr lang="ru-RU" sz="2200" dirty="0">
                <a:solidFill>
                  <a:schemeClr val="bg1"/>
                </a:solidFill>
              </a:rPr>
              <a:t> опорных векторов).</a:t>
            </a:r>
          </a:p>
          <a:p>
            <a:pPr lvl="1">
              <a:defRPr sz="2000"/>
            </a:pPr>
            <a:r>
              <a:rPr lang="ru-RU" sz="2200" dirty="0">
                <a:solidFill>
                  <a:schemeClr val="bg1"/>
                </a:solidFill>
              </a:rPr>
              <a:t>3 Этап: Для Регионов корректировка размера при помощи </a:t>
            </a:r>
            <a:r>
              <a:rPr lang="en-US" sz="2200" dirty="0" err="1">
                <a:solidFill>
                  <a:schemeClr val="bg1"/>
                </a:solidFill>
              </a:rPr>
              <a:t>Bbox</a:t>
            </a:r>
            <a:r>
              <a:rPr lang="ru-RU" sz="2200" dirty="0">
                <a:solidFill>
                  <a:schemeClr val="bg1"/>
                </a:solidFill>
              </a:rPr>
              <a:t> регрессия.</a:t>
            </a:r>
            <a:endParaRPr lang="en-US" sz="2200" dirty="0">
              <a:solidFill>
                <a:schemeClr val="bg1"/>
              </a:solidFill>
            </a:endParaRPr>
          </a:p>
          <a:p>
            <a:pPr lvl="2">
              <a:defRPr sz="2000"/>
            </a:pPr>
            <a:r>
              <a:rPr lang="ru-RU" sz="2400" dirty="0">
                <a:solidFill>
                  <a:schemeClr val="bg1"/>
                </a:solidFill>
              </a:rPr>
              <a:t>Сжатие всех полученных регионов при помощи </a:t>
            </a:r>
            <a:r>
              <a:rPr lang="en-US" sz="2400" dirty="0">
                <a:solidFill>
                  <a:schemeClr val="bg1"/>
                </a:solidFill>
              </a:rPr>
              <a:t>NMS</a:t>
            </a:r>
          </a:p>
          <a:p>
            <a:pPr lvl="2">
              <a:defRPr sz="2000"/>
            </a:pPr>
            <a:r>
              <a:rPr lang="en-US" sz="1800" dirty="0">
                <a:solidFill>
                  <a:schemeClr val="bg1"/>
                </a:solidFill>
              </a:rPr>
              <a:t> </a:t>
            </a:r>
            <a:endParaRPr lang="ru-RU" sz="1800" dirty="0">
              <a:solidFill>
                <a:schemeClr val="bg1"/>
              </a:solidFill>
            </a:endParaRPr>
          </a:p>
          <a:p>
            <a:pPr marL="685800" lvl="1" indent="-228600">
              <a:spcBef>
                <a:spcPts val="500"/>
              </a:spcBef>
              <a:defRPr sz="2000"/>
            </a:pPr>
            <a:endParaRPr lang="ru-RU" sz="2200" dirty="0">
              <a:solidFill>
                <a:schemeClr val="bg1"/>
              </a:solidFill>
            </a:endParaRPr>
          </a:p>
          <a:p>
            <a:pPr marL="685800" lvl="1" indent="-228600">
              <a:spcBef>
                <a:spcPts val="500"/>
              </a:spcBef>
              <a:defRPr sz="2000"/>
            </a:pPr>
            <a:endParaRPr sz="2200" dirty="0">
              <a:solidFill>
                <a:schemeClr val="bg1"/>
              </a:solidFill>
            </a:endParaRP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B36048E4-468B-8840-B686-C85397E835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5081" y="4289822"/>
            <a:ext cx="5007320" cy="23478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5" name="Прямоугольник 4"/>
          <p:cNvSpPr/>
          <p:nvPr/>
        </p:nvSpPr>
        <p:spPr>
          <a:xfrm>
            <a:off x="557042" y="1705052"/>
            <a:ext cx="10583398" cy="390448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/>
          <p:cNvSpPr/>
          <p:nvPr/>
        </p:nvSpPr>
        <p:spPr>
          <a:xfrm>
            <a:off x="1181100" y="2459432"/>
            <a:ext cx="9113520" cy="390448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/>
          <p:cNvSpPr/>
          <p:nvPr/>
        </p:nvSpPr>
        <p:spPr>
          <a:xfrm>
            <a:off x="739140" y="3179402"/>
            <a:ext cx="10996306" cy="828719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Заголовок 1"/>
          <p:cNvSpPr txBox="1">
            <a:spLocks noGrp="1"/>
          </p:cNvSpPr>
          <p:nvPr>
            <p:ph type="title"/>
          </p:nvPr>
        </p:nvSpPr>
        <p:spPr>
          <a:xfrm>
            <a:off x="609600" y="21272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sz="4800" b="1" dirty="0">
                <a:solidFill>
                  <a:schemeClr val="bg1"/>
                </a:solidFill>
              </a:rPr>
              <a:t>Spatial Pyramidal Pooling Net</a:t>
            </a:r>
            <a:r>
              <a:rPr lang="ru-RU" sz="4800" b="1" dirty="0">
                <a:solidFill>
                  <a:schemeClr val="bg1"/>
                </a:solidFill>
              </a:rPr>
              <a:t> </a:t>
            </a:r>
            <a:r>
              <a:rPr lang="en-US" sz="4800" b="1" dirty="0">
                <a:solidFill>
                  <a:schemeClr val="bg1"/>
                </a:solidFill>
              </a:rPr>
              <a:t>(</a:t>
            </a:r>
            <a:r>
              <a:rPr lang="en-US" sz="4800" b="1" dirty="0" err="1">
                <a:solidFill>
                  <a:schemeClr val="bg1"/>
                </a:solidFill>
              </a:rPr>
              <a:t>SPPNet</a:t>
            </a:r>
            <a:r>
              <a:rPr lang="en-US" sz="4800" b="1" dirty="0">
                <a:solidFill>
                  <a:schemeClr val="bg1"/>
                </a:solidFill>
              </a:rPr>
              <a:t>)</a:t>
            </a:r>
            <a:endParaRPr sz="4800" b="1" dirty="0">
              <a:solidFill>
                <a:schemeClr val="bg1"/>
              </a:solidFill>
            </a:endParaRPr>
          </a:p>
        </p:txBody>
      </p:sp>
      <p:sp>
        <p:nvSpPr>
          <p:cNvPr id="160" name="Объект 4"/>
          <p:cNvSpPr txBox="1">
            <a:spLocks noGrp="1"/>
          </p:cNvSpPr>
          <p:nvPr>
            <p:ph type="body" sz="half" idx="1"/>
          </p:nvPr>
        </p:nvSpPr>
        <p:spPr>
          <a:xfrm>
            <a:off x="178546" y="1136635"/>
            <a:ext cx="11505453" cy="5067611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21742" indent="-221742" defTabSz="886968">
              <a:lnSpc>
                <a:spcPct val="100000"/>
              </a:lnSpc>
              <a:spcBef>
                <a:spcPts val="900"/>
              </a:spcBef>
              <a:defRPr sz="2037"/>
            </a:pPr>
            <a:r>
              <a:rPr sz="2400" b="1" dirty="0" err="1">
                <a:solidFill>
                  <a:schemeClr val="bg1"/>
                </a:solidFill>
              </a:rPr>
              <a:t>Основная</a:t>
            </a:r>
            <a:r>
              <a:rPr sz="2400" b="1" dirty="0">
                <a:solidFill>
                  <a:schemeClr val="bg1"/>
                </a:solidFill>
              </a:rPr>
              <a:t> </a:t>
            </a:r>
            <a:r>
              <a:rPr sz="2400" b="1" dirty="0" err="1">
                <a:solidFill>
                  <a:schemeClr val="bg1"/>
                </a:solidFill>
              </a:rPr>
              <a:t>идея</a:t>
            </a:r>
            <a:r>
              <a:rPr sz="2400" b="1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выделить</a:t>
            </a:r>
            <a:r>
              <a:rPr sz="2400" dirty="0">
                <a:solidFill>
                  <a:schemeClr val="bg1"/>
                </a:solidFill>
              </a:rPr>
              <a:t> в</a:t>
            </a:r>
            <a:r>
              <a:rPr lang="ru-RU" sz="2400" dirty="0">
                <a:solidFill>
                  <a:schemeClr val="bg1"/>
                </a:solidFill>
              </a:rPr>
              <a:t> одном наборе карт признаков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регионы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разно</a:t>
            </a:r>
            <a:r>
              <a:rPr lang="ru-RU" sz="2400" dirty="0" err="1">
                <a:solidFill>
                  <a:schemeClr val="bg1"/>
                </a:solidFill>
              </a:rPr>
              <a:t>го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размер</a:t>
            </a:r>
            <a:r>
              <a:rPr lang="ru-RU" sz="2400" dirty="0">
                <a:solidFill>
                  <a:schemeClr val="bg1"/>
                </a:solidFill>
              </a:rPr>
              <a:t>а</a:t>
            </a:r>
          </a:p>
          <a:p>
            <a:r>
              <a:rPr lang="ru-RU" sz="2400" dirty="0">
                <a:solidFill>
                  <a:schemeClr val="bg1"/>
                </a:solidFill>
              </a:rPr>
              <a:t>Карты </a:t>
            </a:r>
            <a:r>
              <a:rPr lang="ru-RU" sz="2400" dirty="0" err="1">
                <a:solidFill>
                  <a:schemeClr val="bg1"/>
                </a:solidFill>
              </a:rPr>
              <a:t>пизнаков</a:t>
            </a:r>
            <a:r>
              <a:rPr lang="ru-RU" sz="2400" dirty="0">
                <a:solidFill>
                  <a:schemeClr val="bg1"/>
                </a:solidFill>
              </a:rPr>
              <a:t> одни для всего изображения – только один проход изображения в кодировщике.</a:t>
            </a:r>
          </a:p>
          <a:p>
            <a:r>
              <a:rPr lang="ru-RU" sz="2400" dirty="0">
                <a:solidFill>
                  <a:schemeClr val="bg1"/>
                </a:solidFill>
              </a:rPr>
              <a:t>Регионы кандидаты выбираются на каждой карте при помощи селективного поиска.</a:t>
            </a: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7AE0E3B2-4688-9343-A122-57B00EBAEB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2582" y="3048302"/>
            <a:ext cx="3522617" cy="36440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CCD95833-6DD5-AE5C-A264-D53200DEB0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3125669"/>
            <a:ext cx="5038330" cy="338869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0646136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Заголовок 1"/>
          <p:cNvSpPr txBox="1">
            <a:spLocks noGrp="1"/>
          </p:cNvSpPr>
          <p:nvPr>
            <p:ph type="title"/>
          </p:nvPr>
        </p:nvSpPr>
        <p:spPr>
          <a:xfrm>
            <a:off x="609600" y="21272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sz="4800" b="1" dirty="0">
                <a:solidFill>
                  <a:schemeClr val="bg1"/>
                </a:solidFill>
              </a:rPr>
              <a:t>Spatial Pyramidal Pooling Net</a:t>
            </a:r>
            <a:r>
              <a:rPr lang="ru-RU" sz="4800" b="1" dirty="0">
                <a:solidFill>
                  <a:schemeClr val="bg1"/>
                </a:solidFill>
              </a:rPr>
              <a:t> </a:t>
            </a:r>
            <a:r>
              <a:rPr lang="en-US" sz="4800" b="1" dirty="0">
                <a:solidFill>
                  <a:schemeClr val="bg1"/>
                </a:solidFill>
              </a:rPr>
              <a:t>(</a:t>
            </a:r>
            <a:r>
              <a:rPr lang="en-US" sz="4800" b="1" dirty="0" err="1">
                <a:solidFill>
                  <a:schemeClr val="bg1"/>
                </a:solidFill>
              </a:rPr>
              <a:t>SPPNet</a:t>
            </a:r>
            <a:r>
              <a:rPr lang="en-US" sz="4800" b="1" dirty="0">
                <a:solidFill>
                  <a:schemeClr val="bg1"/>
                </a:solidFill>
              </a:rPr>
              <a:t>)</a:t>
            </a:r>
            <a:endParaRPr sz="4800" b="1" dirty="0">
              <a:solidFill>
                <a:schemeClr val="bg1"/>
              </a:solidFill>
            </a:endParaRPr>
          </a:p>
        </p:txBody>
      </p:sp>
      <p:sp>
        <p:nvSpPr>
          <p:cNvPr id="160" name="Объект 4"/>
          <p:cNvSpPr txBox="1">
            <a:spLocks noGrp="1"/>
          </p:cNvSpPr>
          <p:nvPr>
            <p:ph type="body" sz="half" idx="1"/>
          </p:nvPr>
        </p:nvSpPr>
        <p:spPr>
          <a:xfrm>
            <a:off x="178546" y="1136635"/>
            <a:ext cx="11505453" cy="5067611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21742" indent="-221742" defTabSz="886968">
              <a:lnSpc>
                <a:spcPct val="100000"/>
              </a:lnSpc>
              <a:spcBef>
                <a:spcPts val="900"/>
              </a:spcBef>
              <a:defRPr sz="2037"/>
            </a:pPr>
            <a:r>
              <a:rPr lang="ru-RU" sz="2400" b="1" dirty="0" err="1">
                <a:solidFill>
                  <a:schemeClr val="bg1"/>
                </a:solidFill>
              </a:rPr>
              <a:t>S</a:t>
            </a:r>
            <a:r>
              <a:rPr lang="en-US" sz="2400" b="1" dirty="0">
                <a:solidFill>
                  <a:schemeClr val="bg1"/>
                </a:solidFill>
              </a:rPr>
              <a:t>PP pooling - </a:t>
            </a:r>
            <a:r>
              <a:rPr lang="ru-RU" sz="2000" dirty="0">
                <a:solidFill>
                  <a:schemeClr val="bg1"/>
                </a:solidFill>
              </a:rPr>
              <a:t>параллельных операций</a:t>
            </a:r>
            <a:r>
              <a:rPr lang="en-US" sz="2000" dirty="0">
                <a:solidFill>
                  <a:schemeClr val="bg1"/>
                </a:solidFill>
              </a:rPr>
              <a:t> max-</a:t>
            </a:r>
            <a:r>
              <a:rPr sz="2000" dirty="0" err="1">
                <a:solidFill>
                  <a:schemeClr val="bg1"/>
                </a:solidFill>
              </a:rPr>
              <a:t>пулинг</a:t>
            </a:r>
            <a:r>
              <a:rPr sz="2000" dirty="0">
                <a:solidFill>
                  <a:schemeClr val="bg1"/>
                </a:solidFill>
              </a:rPr>
              <a:t> с </a:t>
            </a:r>
            <a:r>
              <a:rPr sz="2000" dirty="0" err="1">
                <a:solidFill>
                  <a:schemeClr val="bg1"/>
                </a:solidFill>
              </a:rPr>
              <a:t>разным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размером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ru-RU" sz="2000" dirty="0">
                <a:solidFill>
                  <a:schemeClr val="bg1"/>
                </a:solidFill>
              </a:rPr>
              <a:t>ядра</a:t>
            </a:r>
            <a:r>
              <a:rPr sz="2000" dirty="0">
                <a:solidFill>
                  <a:schemeClr val="bg1"/>
                </a:solidFill>
              </a:rPr>
              <a:t>.</a:t>
            </a:r>
            <a:endParaRPr lang="ru-RU" sz="2000" dirty="0">
              <a:solidFill>
                <a:schemeClr val="bg1"/>
              </a:solidFill>
            </a:endParaRPr>
          </a:p>
          <a:p>
            <a:pPr marL="678942" lvl="1" indent="-221742" defTabSz="886968">
              <a:lnSpc>
                <a:spcPct val="100000"/>
              </a:lnSpc>
              <a:spcBef>
                <a:spcPts val="900"/>
              </a:spcBef>
              <a:defRPr sz="2037"/>
            </a:pPr>
            <a:r>
              <a:rPr lang="ru-RU" sz="2000" dirty="0">
                <a:solidFill>
                  <a:schemeClr val="bg1"/>
                </a:solidFill>
              </a:rPr>
              <a:t>Таким образом учитывается разный контекст объекта</a:t>
            </a:r>
          </a:p>
          <a:p>
            <a:pPr marL="636588" lvl="2" indent="-179388" defTabSz="886968">
              <a:lnSpc>
                <a:spcPct val="100000"/>
              </a:lnSpc>
              <a:spcBef>
                <a:spcPts val="900"/>
              </a:spcBef>
              <a:defRPr sz="2037"/>
            </a:pPr>
            <a:r>
              <a:rPr lang="ru-RU" dirty="0">
                <a:solidFill>
                  <a:schemeClr val="bg1"/>
                </a:solidFill>
              </a:rPr>
              <a:t>Н</a:t>
            </a:r>
            <a:r>
              <a:rPr dirty="0">
                <a:solidFill>
                  <a:schemeClr val="bg1"/>
                </a:solidFill>
              </a:rPr>
              <a:t>а </a:t>
            </a:r>
            <a:r>
              <a:rPr dirty="0" err="1">
                <a:solidFill>
                  <a:schemeClr val="bg1"/>
                </a:solidFill>
              </a:rPr>
              <a:t>полученн</a:t>
            </a:r>
            <a:r>
              <a:rPr lang="ru-RU" dirty="0" err="1">
                <a:solidFill>
                  <a:schemeClr val="bg1"/>
                </a:solidFill>
              </a:rPr>
              <a:t>ых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карт</a:t>
            </a:r>
            <a:r>
              <a:rPr lang="ru-RU" dirty="0">
                <a:solidFill>
                  <a:schemeClr val="bg1"/>
                </a:solidFill>
              </a:rPr>
              <a:t>ах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признаков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выбираются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регионы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кандидаты</a:t>
            </a:r>
            <a:r>
              <a:rPr dirty="0">
                <a:solidFill>
                  <a:schemeClr val="bg1"/>
                </a:solidFill>
              </a:rPr>
              <a:t> и </a:t>
            </a:r>
            <a:r>
              <a:rPr dirty="0" err="1">
                <a:solidFill>
                  <a:schemeClr val="bg1"/>
                </a:solidFill>
              </a:rPr>
              <a:t>каждый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обрабатывается</a:t>
            </a:r>
            <a:r>
              <a:rPr dirty="0">
                <a:solidFill>
                  <a:schemeClr val="bg1"/>
                </a:solidFill>
              </a:rPr>
              <a:t> SPP </a:t>
            </a:r>
            <a:r>
              <a:rPr dirty="0" err="1">
                <a:solidFill>
                  <a:schemeClr val="bg1"/>
                </a:solidFill>
              </a:rPr>
              <a:t>пулингом</a:t>
            </a:r>
            <a:r>
              <a:rPr dirty="0">
                <a:solidFill>
                  <a:schemeClr val="bg1"/>
                </a:solidFill>
              </a:rPr>
              <a:t> (в </a:t>
            </a:r>
            <a:r>
              <a:rPr dirty="0" err="1">
                <a:solidFill>
                  <a:schemeClr val="bg1"/>
                </a:solidFill>
              </a:rPr>
              <a:t>основе</a:t>
            </a:r>
            <a:r>
              <a:rPr dirty="0">
                <a:solidFill>
                  <a:schemeClr val="bg1"/>
                </a:solidFill>
              </a:rPr>
              <a:t> max-pooling)</a:t>
            </a: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7AE0E3B2-4688-9343-A122-57B00EBAEB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0134" y="3149426"/>
            <a:ext cx="3471332" cy="35910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5" name="Прямоугольник 4"/>
          <p:cNvSpPr/>
          <p:nvPr/>
        </p:nvSpPr>
        <p:spPr>
          <a:xfrm>
            <a:off x="111095" y="1191360"/>
            <a:ext cx="11572904" cy="825447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CCD95833-6DD5-AE5C-A264-D53200DEB0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0601" y="3395791"/>
            <a:ext cx="5068532" cy="340900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0817852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Заголовок 1"/>
          <p:cNvSpPr txBox="1">
            <a:spLocks noGrp="1"/>
          </p:cNvSpPr>
          <p:nvPr>
            <p:ph type="title"/>
          </p:nvPr>
        </p:nvSpPr>
        <p:spPr>
          <a:xfrm>
            <a:off x="609600" y="212725"/>
            <a:ext cx="105156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b="1" dirty="0">
                <a:solidFill>
                  <a:schemeClr val="bg1"/>
                </a:solidFill>
              </a:rPr>
              <a:t>Spatial Pyramidal Pooling Net</a:t>
            </a:r>
          </a:p>
        </p:txBody>
      </p:sp>
      <p:sp>
        <p:nvSpPr>
          <p:cNvPr id="165" name="Объект 4"/>
          <p:cNvSpPr txBox="1">
            <a:spLocks noGrp="1"/>
          </p:cNvSpPr>
          <p:nvPr>
            <p:ph type="body" sz="half" idx="1"/>
          </p:nvPr>
        </p:nvSpPr>
        <p:spPr>
          <a:xfrm>
            <a:off x="261258" y="1244600"/>
            <a:ext cx="11713028" cy="2665414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2000"/>
            </a:pPr>
            <a:r>
              <a:rPr lang="ru-RU" sz="2200" dirty="0">
                <a:solidFill>
                  <a:schemeClr val="bg1"/>
                </a:solidFill>
              </a:rPr>
              <a:t>Отличия от </a:t>
            </a:r>
            <a:r>
              <a:rPr sz="2200" dirty="0">
                <a:solidFill>
                  <a:schemeClr val="bg1"/>
                </a:solidFill>
              </a:rPr>
              <a:t>  R-CNN</a:t>
            </a:r>
            <a:r>
              <a:rPr lang="ru-RU" sz="2200" dirty="0">
                <a:solidFill>
                  <a:schemeClr val="bg1"/>
                </a:solidFill>
              </a:rPr>
              <a:t>: </a:t>
            </a:r>
            <a:r>
              <a:rPr sz="2200" dirty="0" err="1">
                <a:solidFill>
                  <a:schemeClr val="bg1"/>
                </a:solidFill>
              </a:rPr>
              <a:t>перенос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операции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селективного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поиска</a:t>
            </a:r>
            <a:r>
              <a:rPr sz="2200" dirty="0">
                <a:solidFill>
                  <a:schemeClr val="bg1"/>
                </a:solidFill>
              </a:rPr>
              <a:t> с </a:t>
            </a:r>
            <a:r>
              <a:rPr sz="2200" dirty="0" err="1">
                <a:solidFill>
                  <a:schemeClr val="bg1"/>
                </a:solidFill>
              </a:rPr>
              <a:t>этапа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подготовки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изображения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на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этап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после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энкодера</a:t>
            </a:r>
            <a:r>
              <a:rPr lang="ru-RU" sz="2200" dirty="0">
                <a:solidFill>
                  <a:schemeClr val="bg1"/>
                </a:solidFill>
              </a:rPr>
              <a:t> и использование </a:t>
            </a:r>
            <a:r>
              <a:rPr lang="en-US" sz="2200" dirty="0">
                <a:solidFill>
                  <a:schemeClr val="bg1"/>
                </a:solidFill>
              </a:rPr>
              <a:t>SPP</a:t>
            </a:r>
            <a:r>
              <a:rPr sz="2200" dirty="0">
                <a:solidFill>
                  <a:schemeClr val="bg1"/>
                </a:solidFill>
              </a:rPr>
              <a:t>. </a:t>
            </a:r>
          </a:p>
          <a:p>
            <a:pPr>
              <a:defRPr sz="2000"/>
            </a:pPr>
            <a:r>
              <a:rPr lang="ru-RU" sz="2200" dirty="0">
                <a:solidFill>
                  <a:schemeClr val="bg1"/>
                </a:solidFill>
              </a:rPr>
              <a:t>Другими словами:	</a:t>
            </a:r>
          </a:p>
          <a:p>
            <a:pPr lvl="1">
              <a:defRPr sz="2000"/>
            </a:pPr>
            <a:r>
              <a:rPr sz="2000" dirty="0" err="1">
                <a:solidFill>
                  <a:schemeClr val="bg1"/>
                </a:solidFill>
              </a:rPr>
              <a:t>Подход</a:t>
            </a:r>
            <a:r>
              <a:rPr sz="2000" dirty="0">
                <a:solidFill>
                  <a:schemeClr val="bg1"/>
                </a:solidFill>
              </a:rPr>
              <a:t> SPP </a:t>
            </a:r>
            <a:r>
              <a:rPr sz="2000" dirty="0" err="1">
                <a:solidFill>
                  <a:schemeClr val="bg1"/>
                </a:solidFill>
              </a:rPr>
              <a:t>предполагает</a:t>
            </a:r>
            <a:r>
              <a:rPr sz="2000" dirty="0">
                <a:solidFill>
                  <a:schemeClr val="bg1"/>
                </a:solidFill>
              </a:rPr>
              <a:t>, </a:t>
            </a:r>
            <a:r>
              <a:rPr sz="2000" dirty="0" err="1">
                <a:solidFill>
                  <a:schemeClr val="bg1"/>
                </a:solidFill>
              </a:rPr>
              <a:t>что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на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картах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признаков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достаточного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размера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можно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выделить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разные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признаки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для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одного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объекта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использу</a:t>
            </a:r>
            <a:r>
              <a:rPr lang="ru-RU" sz="2000" dirty="0">
                <a:solidFill>
                  <a:schemeClr val="bg1"/>
                </a:solidFill>
              </a:rPr>
              <a:t>я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пирамидальный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пулинг</a:t>
            </a:r>
            <a:r>
              <a:rPr lang="ru-RU" sz="2000" dirty="0">
                <a:solidFill>
                  <a:schemeClr val="bg1"/>
                </a:solidFill>
              </a:rPr>
              <a:t> – то есть учесть не только сам объект но и контекст его окружения.</a:t>
            </a:r>
            <a:endParaRPr sz="2000" dirty="0">
              <a:solidFill>
                <a:schemeClr val="bg1"/>
              </a:solidFill>
            </a:endParaRPr>
          </a:p>
          <a:p>
            <a:pPr lvl="1">
              <a:defRPr sz="2000"/>
            </a:pPr>
            <a:r>
              <a:rPr lang="ru-RU" sz="2000" dirty="0">
                <a:solidFill>
                  <a:schemeClr val="bg1"/>
                </a:solidFill>
              </a:rPr>
              <a:t>С</a:t>
            </a:r>
            <a:r>
              <a:rPr sz="2000" dirty="0" err="1">
                <a:solidFill>
                  <a:schemeClr val="bg1"/>
                </a:solidFill>
              </a:rPr>
              <a:t>елективный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поиск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сводится</a:t>
            </a:r>
            <a:r>
              <a:rPr sz="2000" dirty="0">
                <a:solidFill>
                  <a:schemeClr val="bg1"/>
                </a:solidFill>
              </a:rPr>
              <a:t> к </a:t>
            </a:r>
            <a:r>
              <a:rPr sz="2000" dirty="0" err="1">
                <a:solidFill>
                  <a:schemeClr val="bg1"/>
                </a:solidFill>
              </a:rPr>
              <a:t>попытке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объединения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разных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призаков</a:t>
            </a:r>
            <a:r>
              <a:rPr sz="2000" dirty="0">
                <a:solidFill>
                  <a:schemeClr val="bg1"/>
                </a:solidFill>
              </a:rPr>
              <a:t>, </a:t>
            </a:r>
            <a:r>
              <a:rPr sz="2000" dirty="0" err="1">
                <a:solidFill>
                  <a:schemeClr val="bg1"/>
                </a:solidFill>
              </a:rPr>
              <a:t>например</a:t>
            </a:r>
            <a:r>
              <a:rPr sz="2000" dirty="0">
                <a:solidFill>
                  <a:schemeClr val="bg1"/>
                </a:solidFill>
              </a:rPr>
              <a:t>, </a:t>
            </a:r>
            <a:r>
              <a:rPr sz="2000" dirty="0" err="1">
                <a:solidFill>
                  <a:schemeClr val="bg1"/>
                </a:solidFill>
              </a:rPr>
              <a:t>сегментацией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по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интенсивности</a:t>
            </a:r>
            <a:r>
              <a:rPr sz="2000" dirty="0">
                <a:solidFill>
                  <a:schemeClr val="bg1"/>
                </a:solidFill>
              </a:rPr>
              <a:t> (</a:t>
            </a:r>
            <a:r>
              <a:rPr lang="ru-RU" sz="2000" dirty="0" err="1">
                <a:solidFill>
                  <a:schemeClr val="bg1"/>
                </a:solidFill>
              </a:rPr>
              <a:t>суперпиксели</a:t>
            </a:r>
            <a:r>
              <a:rPr sz="2000" dirty="0">
                <a:solidFill>
                  <a:schemeClr val="bg1"/>
                </a:solidFill>
              </a:rPr>
              <a:t>)</a:t>
            </a:r>
            <a:r>
              <a:rPr lang="ru-RU" sz="2000" dirty="0">
                <a:solidFill>
                  <a:schemeClr val="bg1"/>
                </a:solidFill>
              </a:rPr>
              <a:t>.</a:t>
            </a:r>
            <a:endParaRPr sz="2000" dirty="0">
              <a:solidFill>
                <a:schemeClr val="bg1"/>
              </a:solidFill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5BAB03D6-5929-824B-9D5D-3F15C6EC8F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3254" y="3642657"/>
            <a:ext cx="4443332" cy="298850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5" name="Прямоугольник 4"/>
          <p:cNvSpPr/>
          <p:nvPr/>
        </p:nvSpPr>
        <p:spPr>
          <a:xfrm>
            <a:off x="261257" y="1191360"/>
            <a:ext cx="11651579" cy="825447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384249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Заголовок 1"/>
          <p:cNvSpPr txBox="1">
            <a:spLocks noGrp="1"/>
          </p:cNvSpPr>
          <p:nvPr>
            <p:ph type="title"/>
          </p:nvPr>
        </p:nvSpPr>
        <p:spPr>
          <a:xfrm>
            <a:off x="359294" y="138084"/>
            <a:ext cx="11330221" cy="104258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900"/>
            </a:lvl1pPr>
          </a:lstStyle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sz="4800" b="1" dirty="0" smtClean="0">
                <a:solidFill>
                  <a:schemeClr val="bg1"/>
                </a:solidFill>
              </a:rPr>
              <a:t>Fast</a:t>
            </a:r>
            <a:r>
              <a:rPr lang="ru-RU" sz="4800" b="1" dirty="0" smtClean="0">
                <a:solidFill>
                  <a:schemeClr val="bg1"/>
                </a:solidFill>
              </a:rPr>
              <a:t> </a:t>
            </a:r>
            <a:r>
              <a:rPr sz="4800" b="1" dirty="0" smtClean="0">
                <a:solidFill>
                  <a:schemeClr val="bg1"/>
                </a:solidFill>
              </a:rPr>
              <a:t>R</a:t>
            </a:r>
            <a:r>
              <a:rPr lang="ru-RU" sz="4800" b="1" dirty="0" smtClean="0">
                <a:solidFill>
                  <a:schemeClr val="bg1"/>
                </a:solidFill>
              </a:rPr>
              <a:t>-</a:t>
            </a:r>
            <a:r>
              <a:rPr sz="4800" b="1" dirty="0" smtClean="0">
                <a:solidFill>
                  <a:schemeClr val="bg1"/>
                </a:solidFill>
              </a:rPr>
              <a:t>CNN</a:t>
            </a:r>
            <a:endParaRPr sz="48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1" name="Объект 2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230735" y="931490"/>
                <a:ext cx="11502640" cy="4230169"/>
              </a:xfrm>
              <a:prstGeom prst="rect">
                <a:avLst/>
              </a:prstGeom>
            </p:spPr>
            <p:txBody>
              <a:bodyPr/>
              <a:lstStyle/>
              <a:p>
                <a:pPr>
                  <a:defRPr sz="2000"/>
                </a:pPr>
                <a:r>
                  <a:rPr lang="en-US" sz="2200" dirty="0">
                    <a:solidFill>
                      <a:schemeClr val="bg1"/>
                    </a:solidFill>
                  </a:rPr>
                  <a:t>Fast-R-CNN- </a:t>
                </a:r>
                <a:r>
                  <a:rPr lang="ru-RU" sz="2200" dirty="0">
                    <a:solidFill>
                      <a:schemeClr val="bg1"/>
                    </a:solidFill>
                  </a:rPr>
                  <a:t>модификация</a:t>
                </a:r>
                <a:r>
                  <a:rPr sz="2200" dirty="0">
                    <a:solidFill>
                      <a:schemeClr val="bg1"/>
                    </a:solidFill>
                  </a:rPr>
                  <a:t> R</a:t>
                </a:r>
                <a:r>
                  <a:rPr lang="ru-RU" sz="2200" dirty="0">
                    <a:solidFill>
                      <a:schemeClr val="bg1"/>
                    </a:solidFill>
                  </a:rPr>
                  <a:t>-</a:t>
                </a:r>
                <a:r>
                  <a:rPr sz="2200" dirty="0">
                    <a:solidFill>
                      <a:schemeClr val="bg1"/>
                    </a:solidFill>
                  </a:rPr>
                  <a:t>CNN </a:t>
                </a:r>
                <a:r>
                  <a:rPr sz="2200" dirty="0" err="1">
                    <a:solidFill>
                      <a:schemeClr val="bg1"/>
                    </a:solidFill>
                  </a:rPr>
                  <a:t>и</a:t>
                </a:r>
                <a:r>
                  <a:rPr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>
                    <a:solidFill>
                      <a:schemeClr val="bg1"/>
                    </a:solidFill>
                  </a:rPr>
                  <a:t>подхода </a:t>
                </a:r>
                <a:r>
                  <a:rPr sz="2200" dirty="0" err="1">
                    <a:solidFill>
                      <a:schemeClr val="bg1"/>
                    </a:solidFill>
                  </a:rPr>
                  <a:t>SPPNet</a:t>
                </a:r>
                <a:r>
                  <a:rPr sz="2200" dirty="0">
                    <a:solidFill>
                      <a:schemeClr val="bg1"/>
                    </a:solidFill>
                  </a:rPr>
                  <a:t>. </a:t>
                </a:r>
                <a:endParaRPr lang="ru-RU" sz="2200" dirty="0">
                  <a:solidFill>
                    <a:schemeClr val="bg1"/>
                  </a:solidFill>
                </a:endParaRPr>
              </a:p>
              <a:p>
                <a:pPr>
                  <a:defRPr sz="2000"/>
                </a:pPr>
                <a:r>
                  <a:rPr lang="ru-RU" sz="2200" dirty="0">
                    <a:solidFill>
                      <a:schemeClr val="bg1"/>
                    </a:solidFill>
                  </a:rPr>
                  <a:t>Сеть использует операции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se</a:t>
                </a:r>
                <a:r>
                  <a:rPr lang="en-US" sz="2200" dirty="0" err="1">
                    <a:solidFill>
                      <a:schemeClr val="bg1"/>
                    </a:solidFill>
                  </a:rPr>
                  <a:t>lective</a:t>
                </a:r>
                <a:r>
                  <a:rPr lang="en-US" sz="2200" dirty="0">
                    <a:solidFill>
                      <a:schemeClr val="bg1"/>
                    </a:solidFill>
                  </a:rPr>
                  <a:t> search </a:t>
                </a:r>
                <a:r>
                  <a:rPr lang="ru-RU" sz="2200" dirty="0">
                    <a:solidFill>
                      <a:schemeClr val="bg1"/>
                    </a:solidFill>
                  </a:rPr>
                  <a:t>и затем </a:t>
                </a:r>
                <a:r>
                  <a:rPr sz="2200" dirty="0">
                    <a:solidFill>
                      <a:schemeClr val="bg1"/>
                    </a:solidFill>
                  </a:rPr>
                  <a:t>ROI Pooling</a:t>
                </a:r>
                <a:r>
                  <a:rPr lang="ru-RU" sz="2200" dirty="0">
                    <a:solidFill>
                      <a:schemeClr val="bg1"/>
                    </a:solidFill>
                  </a:rPr>
                  <a:t> для единого набора карт признаков, выделенного кодировщиком </a:t>
                </a:r>
                <a:r>
                  <a:rPr lang="en-US" sz="2200" dirty="0">
                    <a:solidFill>
                      <a:schemeClr val="bg1"/>
                    </a:solidFill>
                  </a:rPr>
                  <a:t>(backbone) </a:t>
                </a:r>
                <a:r>
                  <a:rPr lang="ru-RU" sz="2200" dirty="0">
                    <a:solidFill>
                      <a:schemeClr val="bg1"/>
                    </a:solidFill>
                  </a:rPr>
                  <a:t>для всего изображения</a:t>
                </a:r>
                <a:r>
                  <a:rPr sz="2200" dirty="0">
                    <a:solidFill>
                      <a:schemeClr val="bg1"/>
                    </a:solidFill>
                  </a:rPr>
                  <a:t>.</a:t>
                </a:r>
                <a:endParaRPr lang="ru-RU" sz="2200" dirty="0">
                  <a:solidFill>
                    <a:schemeClr val="bg1"/>
                  </a:solidFill>
                </a:endParaRPr>
              </a:p>
              <a:p>
                <a:pPr>
                  <a:defRPr sz="2000"/>
                </a:pPr>
                <a:r>
                  <a:rPr lang="ru-RU" sz="2200" dirty="0">
                    <a:solidFill>
                      <a:schemeClr val="bg1"/>
                    </a:solidFill>
                  </a:rPr>
                  <a:t>Подход позволил сократить время работы сети в </a:t>
                </a:r>
                <a14:m>
                  <m:oMath xmlns:m="http://schemas.openxmlformats.org/officeDocument/2006/math">
                    <m:r>
                      <a:rPr lang="ru-RU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US" sz="2200" dirty="0">
                    <a:solidFill>
                      <a:schemeClr val="bg1"/>
                    </a:solidFill>
                  </a:rPr>
                  <a:t> 20 </a:t>
                </a:r>
                <a:r>
                  <a:rPr lang="ru-RU" sz="2200" dirty="0">
                    <a:solidFill>
                      <a:schemeClr val="bg1"/>
                    </a:solidFill>
                  </a:rPr>
                  <a:t>раз</a:t>
                </a:r>
                <a:r>
                  <a:rPr lang="en-US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>
                    <a:solidFill>
                      <a:schemeClr val="bg1"/>
                    </a:solidFill>
                  </a:rPr>
                  <a:t>по сравнению с </a:t>
                </a:r>
                <a:r>
                  <a:rPr lang="en-US" sz="2200" dirty="0">
                    <a:solidFill>
                      <a:schemeClr val="bg1"/>
                    </a:solidFill>
                  </a:rPr>
                  <a:t>R-CNN</a:t>
                </a:r>
                <a:endParaRPr lang="ru-RU" sz="2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71" name="Объект 2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30735" y="931490"/>
                <a:ext cx="11502640" cy="4230169"/>
              </a:xfrm>
              <a:prstGeom prst="rect">
                <a:avLst/>
              </a:prstGeom>
              <a:blipFill>
                <a:blip r:embed="rId2"/>
                <a:stretch>
                  <a:fillRect l="-636" t="-187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98" name="Picture 2">
            <a:extLst>
              <a:ext uri="{FF2B5EF4-FFF2-40B4-BE49-F238E27FC236}">
                <a16:creationId xmlns:a16="http://schemas.microsoft.com/office/drawing/2014/main" id="{FAE4B15D-5042-D143-81DA-3EDCB709E6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429000"/>
            <a:ext cx="3246270" cy="308285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BF65A42-1BEB-8643-9CDC-BF82179686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3102" y="3429000"/>
            <a:ext cx="4272898" cy="307516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7" name="Прямоугольник 6"/>
          <p:cNvSpPr/>
          <p:nvPr/>
        </p:nvSpPr>
        <p:spPr>
          <a:xfrm>
            <a:off x="156265" y="920339"/>
            <a:ext cx="6696598" cy="442037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6313299" y="3528502"/>
            <a:ext cx="1270000" cy="158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regression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7538849" y="3449127"/>
            <a:ext cx="1459800" cy="158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classification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702857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Заголовок 1"/>
          <p:cNvSpPr txBox="1">
            <a:spLocks noGrp="1"/>
          </p:cNvSpPr>
          <p:nvPr>
            <p:ph type="title"/>
          </p:nvPr>
        </p:nvSpPr>
        <p:spPr>
          <a:xfrm>
            <a:off x="359294" y="138084"/>
            <a:ext cx="11330221" cy="104258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900"/>
            </a:lvl1pPr>
          </a:lstStyle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sz="4800" b="1" dirty="0">
                <a:solidFill>
                  <a:schemeClr val="bg1"/>
                </a:solidFill>
              </a:rPr>
              <a:t>Fast-RCNN</a:t>
            </a:r>
          </a:p>
        </p:txBody>
      </p:sp>
      <p:sp>
        <p:nvSpPr>
          <p:cNvPr id="171" name="Объект 2"/>
          <p:cNvSpPr txBox="1">
            <a:spLocks noGrp="1"/>
          </p:cNvSpPr>
          <p:nvPr>
            <p:ph type="body" idx="1"/>
          </p:nvPr>
        </p:nvSpPr>
        <p:spPr>
          <a:xfrm>
            <a:off x="230735" y="931490"/>
            <a:ext cx="11502640" cy="4230169"/>
          </a:xfrm>
          <a:prstGeom prst="rect">
            <a:avLst/>
          </a:prstGeom>
        </p:spPr>
        <p:txBody>
          <a:bodyPr/>
          <a:lstStyle/>
          <a:p>
            <a:pPr>
              <a:defRPr sz="2000"/>
            </a:pPr>
            <a:r>
              <a:rPr sz="2200" dirty="0">
                <a:solidFill>
                  <a:schemeClr val="bg1"/>
                </a:solidFill>
              </a:rPr>
              <a:t>ROI Pooling.</a:t>
            </a:r>
            <a:endParaRPr lang="ru-RU" sz="2200" dirty="0">
              <a:solidFill>
                <a:schemeClr val="bg1"/>
              </a:solidFill>
            </a:endParaRPr>
          </a:p>
          <a:p>
            <a:pPr lvl="1">
              <a:defRPr sz="2000"/>
            </a:pPr>
            <a:r>
              <a:rPr lang="ru-RU" sz="1800" dirty="0">
                <a:solidFill>
                  <a:schemeClr val="bg1"/>
                </a:solidFill>
              </a:rPr>
              <a:t>Каждый потенциальный регион трансформируется к заданному размеру (сжатие</a:t>
            </a:r>
            <a:r>
              <a:rPr lang="en-US" sz="1800" dirty="0">
                <a:solidFill>
                  <a:schemeClr val="bg1"/>
                </a:solidFill>
              </a:rPr>
              <a:t> resize</a:t>
            </a:r>
            <a:r>
              <a:rPr lang="ru-RU" sz="1800" dirty="0">
                <a:solidFill>
                  <a:schemeClr val="bg1"/>
                </a:solidFill>
              </a:rPr>
              <a:t>)</a:t>
            </a:r>
            <a:endParaRPr sz="2200" dirty="0">
              <a:solidFill>
                <a:schemeClr val="bg1"/>
              </a:solidFill>
            </a:endParaRPr>
          </a:p>
          <a:p>
            <a:pPr marL="1143000" lvl="2" indent="-228600">
              <a:spcBef>
                <a:spcPts val="500"/>
              </a:spcBef>
              <a:defRPr sz="1800"/>
            </a:pPr>
            <a:r>
              <a:rPr sz="2200" dirty="0" err="1">
                <a:solidFill>
                  <a:schemeClr val="bg1"/>
                </a:solidFill>
              </a:rPr>
              <a:t>Для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предсказания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размеров</a:t>
            </a:r>
            <a:r>
              <a:rPr sz="2200" dirty="0">
                <a:solidFill>
                  <a:schemeClr val="bg1"/>
                </a:solidFill>
              </a:rPr>
              <a:t> – </a:t>
            </a:r>
            <a:r>
              <a:rPr sz="2200" dirty="0" err="1">
                <a:solidFill>
                  <a:schemeClr val="bg1"/>
                </a:solidFill>
              </a:rPr>
              <a:t>линейная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регрессия</a:t>
            </a:r>
            <a:r>
              <a:rPr sz="2200" dirty="0">
                <a:solidFill>
                  <a:schemeClr val="bg1"/>
                </a:solidFill>
              </a:rPr>
              <a:t>.</a:t>
            </a:r>
          </a:p>
          <a:p>
            <a:pPr marL="1143000" lvl="2" indent="-228600">
              <a:spcBef>
                <a:spcPts val="500"/>
              </a:spcBef>
              <a:defRPr sz="1800"/>
            </a:pPr>
            <a:r>
              <a:rPr sz="2200" dirty="0" err="1">
                <a:solidFill>
                  <a:schemeClr val="bg1"/>
                </a:solidFill>
              </a:rPr>
              <a:t>Для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предсказания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класса</a:t>
            </a:r>
            <a:r>
              <a:rPr sz="2200" dirty="0">
                <a:solidFill>
                  <a:schemeClr val="bg1"/>
                </a:solidFill>
              </a:rPr>
              <a:t> – </a:t>
            </a:r>
            <a:r>
              <a:rPr sz="2200" dirty="0" err="1">
                <a:solidFill>
                  <a:schemeClr val="bg1"/>
                </a:solidFill>
              </a:rPr>
              <a:t>softmax</a:t>
            </a:r>
            <a:r>
              <a:rPr sz="2200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FAE4B15D-5042-D143-81DA-3EDCB709E6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5281" y="3046574"/>
            <a:ext cx="3665611" cy="348108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BF65A42-1BEB-8643-9CDC-BF82179686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220" y="3046574"/>
            <a:ext cx="4836920" cy="348108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7" name="Прямоугольник 6"/>
          <p:cNvSpPr/>
          <p:nvPr/>
        </p:nvSpPr>
        <p:spPr>
          <a:xfrm>
            <a:off x="156265" y="920339"/>
            <a:ext cx="10380699" cy="1535185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640092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Заголовок 1"/>
          <p:cNvSpPr txBox="1">
            <a:spLocks noGrp="1"/>
          </p:cNvSpPr>
          <p:nvPr>
            <p:ph type="title"/>
          </p:nvPr>
        </p:nvSpPr>
        <p:spPr>
          <a:xfrm>
            <a:off x="607051" y="178573"/>
            <a:ext cx="10746749" cy="915290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lang="en" sz="4800" b="1" dirty="0">
                <a:solidFill>
                  <a:schemeClr val="bg1"/>
                </a:solidFill>
              </a:rPr>
              <a:t>Faster-R-CNN</a:t>
            </a:r>
            <a:endParaRPr sz="4800" dirty="0"/>
          </a:p>
        </p:txBody>
      </p:sp>
      <p:sp>
        <p:nvSpPr>
          <p:cNvPr id="182" name="Объект 2"/>
          <p:cNvSpPr txBox="1">
            <a:spLocks noGrp="1"/>
          </p:cNvSpPr>
          <p:nvPr>
            <p:ph type="body" idx="1"/>
          </p:nvPr>
        </p:nvSpPr>
        <p:spPr>
          <a:xfrm>
            <a:off x="377371" y="965674"/>
            <a:ext cx="11364549" cy="5527201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just">
              <a:defRPr sz="2000"/>
            </a:pPr>
            <a:r>
              <a:rPr lang="ru-RU" sz="2200" dirty="0" err="1">
                <a:solidFill>
                  <a:schemeClr val="bg1"/>
                </a:solidFill>
              </a:rPr>
              <a:t>F</a:t>
            </a:r>
            <a:r>
              <a:rPr lang="en-US" sz="2200" dirty="0">
                <a:solidFill>
                  <a:schemeClr val="bg1"/>
                </a:solidFill>
              </a:rPr>
              <a:t>aster-R-CNN – </a:t>
            </a:r>
            <a:r>
              <a:rPr lang="ru-RU" sz="2200" dirty="0">
                <a:solidFill>
                  <a:schemeClr val="bg1"/>
                </a:solidFill>
              </a:rPr>
              <a:t>модификация </a:t>
            </a:r>
            <a:r>
              <a:rPr lang="en-US" sz="2200" dirty="0">
                <a:solidFill>
                  <a:schemeClr val="bg1"/>
                </a:solidFill>
              </a:rPr>
              <a:t>Fast-R-CNN,</a:t>
            </a:r>
            <a:r>
              <a:rPr sz="2200" dirty="0">
                <a:solidFill>
                  <a:schemeClr val="bg1"/>
                </a:solidFill>
              </a:rPr>
              <a:t> </a:t>
            </a:r>
            <a:endParaRPr lang="ru-RU" sz="2200" dirty="0">
              <a:solidFill>
                <a:schemeClr val="bg1"/>
              </a:solidFill>
            </a:endParaRPr>
          </a:p>
          <a:p>
            <a:pPr algn="just">
              <a:defRPr sz="2000"/>
            </a:pPr>
            <a:r>
              <a:rPr lang="ru-RU" sz="2200" dirty="0">
                <a:solidFill>
                  <a:schemeClr val="bg1"/>
                </a:solidFill>
              </a:rPr>
              <a:t>О</a:t>
            </a:r>
            <a:r>
              <a:rPr lang="en-US" sz="2200" dirty="0" err="1">
                <a:solidFill>
                  <a:schemeClr val="bg1"/>
                </a:solidFill>
              </a:rPr>
              <a:t>сн</a:t>
            </a:r>
            <a:r>
              <a:rPr lang="ru-RU" sz="2200" dirty="0" err="1">
                <a:solidFill>
                  <a:schemeClr val="bg1"/>
                </a:solidFill>
              </a:rPr>
              <a:t>овная</a:t>
            </a:r>
            <a:r>
              <a:rPr lang="ru-RU" sz="2200" dirty="0">
                <a:solidFill>
                  <a:schemeClr val="bg1"/>
                </a:solidFill>
              </a:rPr>
              <a:t> идея вместо </a:t>
            </a:r>
            <a:r>
              <a:rPr lang="en-US" sz="2200" dirty="0">
                <a:solidFill>
                  <a:schemeClr val="bg1"/>
                </a:solidFill>
              </a:rPr>
              <a:t>selective search </a:t>
            </a:r>
            <a:r>
              <a:rPr sz="2200" dirty="0" err="1">
                <a:solidFill>
                  <a:schemeClr val="bg1"/>
                </a:solidFill>
              </a:rPr>
              <a:t>добавить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небольшую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промежуточную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сверточную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сеть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предварительного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предсказания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результатов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по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карте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признаков</a:t>
            </a:r>
            <a:r>
              <a:rPr lang="ru-RU" sz="2200" dirty="0">
                <a:solidFill>
                  <a:schemeClr val="bg1"/>
                </a:solidFill>
              </a:rPr>
              <a:t> </a:t>
            </a:r>
            <a:br>
              <a:rPr lang="ru-RU" sz="2200" dirty="0">
                <a:solidFill>
                  <a:schemeClr val="bg1"/>
                </a:solidFill>
              </a:rPr>
            </a:br>
            <a:r>
              <a:rPr lang="en-US" sz="2200" dirty="0" smtClean="0">
                <a:solidFill>
                  <a:schemeClr val="bg1"/>
                </a:solidFill>
              </a:rPr>
              <a:t>(Region </a:t>
            </a:r>
            <a:r>
              <a:rPr lang="en-US" sz="2200" dirty="0">
                <a:solidFill>
                  <a:schemeClr val="bg1"/>
                </a:solidFill>
              </a:rPr>
              <a:t>proposal network, RPN)</a:t>
            </a:r>
            <a:r>
              <a:rPr sz="2200" dirty="0">
                <a:solidFill>
                  <a:schemeClr val="bg1"/>
                </a:solidFill>
              </a:rPr>
              <a:t>.</a:t>
            </a:r>
          </a:p>
          <a:p>
            <a:pPr marL="685800" lvl="1" indent="-228600">
              <a:spcBef>
                <a:spcPts val="500"/>
              </a:spcBef>
              <a:defRPr sz="2000"/>
            </a:pPr>
            <a:r>
              <a:rPr sz="2200" dirty="0" err="1">
                <a:solidFill>
                  <a:schemeClr val="bg1"/>
                </a:solidFill>
              </a:rPr>
              <a:t>Результаты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сети</a:t>
            </a:r>
            <a:r>
              <a:rPr sz="2200" dirty="0">
                <a:solidFill>
                  <a:schemeClr val="bg1"/>
                </a:solidFill>
              </a:rPr>
              <a:t> RPN – </a:t>
            </a:r>
            <a:r>
              <a:rPr lang="ru-RU" sz="2200" dirty="0">
                <a:solidFill>
                  <a:schemeClr val="bg1"/>
                </a:solidFill>
              </a:rPr>
              <a:t>боксы кандидаты.</a:t>
            </a:r>
          </a:p>
          <a:p>
            <a:pPr marL="685800" lvl="1" indent="-228600">
              <a:spcBef>
                <a:spcPts val="500"/>
              </a:spcBef>
              <a:defRPr sz="2000"/>
            </a:pPr>
            <a:r>
              <a:rPr lang="ru-RU" sz="2200" dirty="0">
                <a:solidFill>
                  <a:schemeClr val="bg1"/>
                </a:solidFill>
              </a:rPr>
              <a:t>для каждого кандидата проводится </a:t>
            </a:r>
            <a:r>
              <a:rPr lang="en-US" sz="2200" dirty="0" err="1">
                <a:solidFill>
                  <a:schemeClr val="bg1"/>
                </a:solidFill>
              </a:rPr>
              <a:t>ROIPooling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ru-RU" sz="2200" dirty="0">
                <a:solidFill>
                  <a:schemeClr val="bg1"/>
                </a:solidFill>
              </a:rPr>
              <a:t/>
            </a:r>
            <a:br>
              <a:rPr lang="ru-RU" sz="2200" dirty="0">
                <a:solidFill>
                  <a:schemeClr val="bg1"/>
                </a:solidFill>
              </a:rPr>
            </a:br>
            <a:r>
              <a:rPr lang="ru-RU" sz="2200" dirty="0">
                <a:solidFill>
                  <a:schemeClr val="bg1"/>
                </a:solidFill>
              </a:rPr>
              <a:t>и дальнейшая обработка.</a:t>
            </a:r>
            <a:endParaRPr sz="2200" dirty="0">
              <a:solidFill>
                <a:schemeClr val="bg1"/>
              </a:solidFill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EC6475A-8D04-B647-9312-9E0C06FF0A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2078" y="2483102"/>
            <a:ext cx="3708351" cy="42282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5" name="Прямоугольник 4"/>
          <p:cNvSpPr/>
          <p:nvPr/>
        </p:nvSpPr>
        <p:spPr>
          <a:xfrm>
            <a:off x="377371" y="1312387"/>
            <a:ext cx="11535466" cy="1114619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8476717" y="2543947"/>
            <a:ext cx="1082539" cy="2031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regression</a:t>
            </a:r>
            <a:endParaRPr kumimoji="0" lang="ru-RU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9674058" y="2483103"/>
            <a:ext cx="1082539" cy="1624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classification</a:t>
            </a:r>
            <a:endParaRPr kumimoji="0" lang="ru-RU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603688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F2D3856E-C23A-164F-AD59-C457C78EAB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r="-18404"/>
          <a:stretch/>
        </p:blipFill>
        <p:spPr>
          <a:xfrm>
            <a:off x="4280594" y="3421630"/>
            <a:ext cx="5838765" cy="303652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186" name="Заголовок 1"/>
          <p:cNvSpPr txBox="1">
            <a:spLocks noGrp="1"/>
          </p:cNvSpPr>
          <p:nvPr>
            <p:ph type="title"/>
          </p:nvPr>
        </p:nvSpPr>
        <p:spPr>
          <a:xfrm>
            <a:off x="589660" y="284637"/>
            <a:ext cx="10764140" cy="80922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lang="en" sz="4800" b="1" dirty="0">
                <a:solidFill>
                  <a:schemeClr val="bg1"/>
                </a:solidFill>
              </a:rPr>
              <a:t>Fast-RCNN</a:t>
            </a:r>
            <a:endParaRPr sz="4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7" name="Объект 2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232229" y="965675"/>
                <a:ext cx="11611428" cy="2987860"/>
              </a:xfrm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:pPr algn="just">
                  <a:defRPr sz="2000"/>
                </a:pPr>
                <a:r>
                  <a:rPr lang="en" sz="2200" dirty="0" err="1">
                    <a:solidFill>
                      <a:schemeClr val="bg1"/>
                    </a:solidFill>
                  </a:rPr>
                  <a:t>Иде</a:t>
                </a:r>
                <a:r>
                  <a:rPr lang="ru-RU" sz="2200" dirty="0">
                    <a:solidFill>
                      <a:schemeClr val="bg1"/>
                    </a:solidFill>
                  </a:rPr>
                  <a:t>я </a:t>
                </a:r>
                <a:r>
                  <a:rPr lang="en" sz="2200" dirty="0">
                    <a:solidFill>
                      <a:schemeClr val="bg1"/>
                    </a:solidFill>
                  </a:rPr>
                  <a:t>RPN – </a:t>
                </a:r>
                <a:r>
                  <a:rPr lang="ru-RU" sz="2200" dirty="0">
                    <a:solidFill>
                      <a:schemeClr val="bg1"/>
                    </a:solidFill>
                  </a:rPr>
                  <a:t>скользит окно </a:t>
                </a:r>
                <a14:m>
                  <m:oMath xmlns:m="http://schemas.openxmlformats.org/officeDocument/2006/math"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3×3</m:t>
                    </m:r>
                  </m:oMath>
                </a14:m>
                <a:r>
                  <a:rPr lang="ru-RU" sz="2200" dirty="0">
                    <a:solidFill>
                      <a:schemeClr val="bg1"/>
                    </a:solidFill>
                  </a:rPr>
                  <a:t> (ядро фильтра) по результатам карт признаков</a:t>
                </a:r>
              </a:p>
              <a:p>
                <a:pPr lvl="2" algn="just">
                  <a:defRPr sz="2000"/>
                </a:pPr>
                <a:r>
                  <a:rPr lang="ru-RU" sz="2200" dirty="0">
                    <a:solidFill>
                      <a:schemeClr val="bg1"/>
                    </a:solidFill>
                  </a:rPr>
                  <a:t>например карты с глубиной 256. </a:t>
                </a:r>
              </a:p>
              <a:p>
                <a:pPr lvl="1" algn="just">
                  <a:defRPr sz="2000"/>
                </a:pPr>
                <a:r>
                  <a:rPr lang="ru-RU" sz="2200" dirty="0">
                    <a:solidFill>
                      <a:schemeClr val="bg1"/>
                    </a:solidFill>
                  </a:rPr>
                  <a:t>Результат каждого окна – т.н.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анхор</a:t>
                </a:r>
                <a:r>
                  <a:rPr lang="ru-RU" sz="2200" dirty="0">
                    <a:solidFill>
                      <a:schemeClr val="bg1"/>
                    </a:solidFill>
                  </a:rPr>
                  <a:t> – регион кандидат.</a:t>
                </a:r>
              </a:p>
              <a:p>
                <a:pPr algn="just">
                  <a:defRPr sz="2000"/>
                </a:pPr>
                <a:r>
                  <a:rPr lang="ru-RU" sz="2200" dirty="0">
                    <a:solidFill>
                      <a:schemeClr val="bg1"/>
                    </a:solidFill>
                  </a:rPr>
                  <a:t>Для каждого окна результаты векторизуются и по ним определяются:</a:t>
                </a:r>
              </a:p>
              <a:p>
                <a:pPr lvl="1" algn="just">
                  <a:defRPr sz="2000"/>
                </a:pPr>
                <a:r>
                  <a:rPr lang="ru-RU" sz="2000" dirty="0">
                    <a:solidFill>
                      <a:schemeClr val="bg1"/>
                    </a:solidFill>
                  </a:rPr>
                  <a:t>координаты </a:t>
                </a:r>
              </a:p>
              <a:p>
                <a:pPr lvl="1" algn="just">
                  <a:defRPr sz="2000"/>
                </a:pPr>
                <a:r>
                  <a:rPr lang="ru-RU" sz="2000" dirty="0">
                    <a:solidFill>
                      <a:schemeClr val="bg1"/>
                    </a:solidFill>
                  </a:rPr>
                  <a:t>классификация есть</a:t>
                </a:r>
                <a:r>
                  <a:rPr lang="en-US" sz="2000" dirty="0">
                    <a:solidFill>
                      <a:schemeClr val="bg1"/>
                    </a:solidFill>
                  </a:rPr>
                  <a:t>/</a:t>
                </a:r>
                <a:r>
                  <a:rPr lang="ru-RU" sz="2000" dirty="0">
                    <a:solidFill>
                      <a:schemeClr val="bg1"/>
                    </a:solidFill>
                  </a:rPr>
                  <a:t>нет объект (бинарная классификация).</a:t>
                </a:r>
              </a:p>
            </p:txBody>
          </p:sp>
        </mc:Choice>
        <mc:Fallback xmlns="">
          <p:sp>
            <p:nvSpPr>
              <p:cNvPr id="187" name="Объект 2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32229" y="965675"/>
                <a:ext cx="11611428" cy="2987860"/>
              </a:xfrm>
              <a:prstGeom prst="rect">
                <a:avLst/>
              </a:prstGeom>
              <a:blipFill>
                <a:blip r:embed="rId3"/>
                <a:stretch>
                  <a:fillRect l="-577" t="-224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Прямоугольник 5"/>
          <p:cNvSpPr/>
          <p:nvPr/>
        </p:nvSpPr>
        <p:spPr>
          <a:xfrm>
            <a:off x="156264" y="920340"/>
            <a:ext cx="10021777" cy="1181926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9044940" y="4335780"/>
            <a:ext cx="1036320" cy="2133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Scale =1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8839200" y="5761824"/>
            <a:ext cx="1188720" cy="2133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Scale = 0.5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033606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Заголовок 1"/>
          <p:cNvSpPr txBox="1">
            <a:spLocks noGrp="1"/>
          </p:cNvSpPr>
          <p:nvPr>
            <p:ph type="title"/>
          </p:nvPr>
        </p:nvSpPr>
        <p:spPr>
          <a:xfrm>
            <a:off x="589660" y="284637"/>
            <a:ext cx="10764140" cy="80922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lang="en" sz="4800" b="1" dirty="0">
                <a:solidFill>
                  <a:schemeClr val="bg1"/>
                </a:solidFill>
              </a:rPr>
              <a:t>Faster-R-CNN</a:t>
            </a:r>
            <a:endParaRPr sz="4800" dirty="0"/>
          </a:p>
        </p:txBody>
      </p:sp>
      <p:sp>
        <p:nvSpPr>
          <p:cNvPr id="187" name="Объект 2"/>
          <p:cNvSpPr txBox="1">
            <a:spLocks noGrp="1"/>
          </p:cNvSpPr>
          <p:nvPr>
            <p:ph type="body" idx="1"/>
          </p:nvPr>
        </p:nvSpPr>
        <p:spPr>
          <a:xfrm>
            <a:off x="232229" y="965675"/>
            <a:ext cx="11611428" cy="2987860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lvl="1" algn="just">
              <a:defRPr sz="2000"/>
            </a:pPr>
            <a:r>
              <a:rPr lang="ru-RU" sz="2200" dirty="0">
                <a:solidFill>
                  <a:schemeClr val="bg1"/>
                </a:solidFill>
              </a:rPr>
              <a:t>Центром каждого </a:t>
            </a:r>
            <a:r>
              <a:rPr lang="ru-RU" sz="2200" dirty="0" err="1">
                <a:solidFill>
                  <a:schemeClr val="bg1"/>
                </a:solidFill>
              </a:rPr>
              <a:t>анхора</a:t>
            </a:r>
            <a:r>
              <a:rPr lang="ru-RU" sz="2200" dirty="0">
                <a:solidFill>
                  <a:schemeClr val="bg1"/>
                </a:solidFill>
              </a:rPr>
              <a:t> является центр ядра фильтра. </a:t>
            </a:r>
          </a:p>
          <a:p>
            <a:pPr lvl="2" algn="just">
              <a:defRPr sz="2000"/>
            </a:pPr>
            <a:r>
              <a:rPr lang="ru-RU" sz="1800" dirty="0">
                <a:solidFill>
                  <a:schemeClr val="bg1"/>
                </a:solidFill>
              </a:rPr>
              <a:t>Если для результата работы ядра вероятность наличия объекта выше порога, </a:t>
            </a:r>
            <a:br>
              <a:rPr lang="ru-RU" sz="1800" dirty="0">
                <a:solidFill>
                  <a:schemeClr val="bg1"/>
                </a:solidFill>
              </a:rPr>
            </a:br>
            <a:r>
              <a:rPr lang="ru-RU" sz="1800" dirty="0">
                <a:solidFill>
                  <a:schemeClr val="bg1"/>
                </a:solidFill>
              </a:rPr>
              <a:t>он считается положительным </a:t>
            </a:r>
            <a:r>
              <a:rPr lang="ru-RU" sz="1800" dirty="0" err="1">
                <a:solidFill>
                  <a:schemeClr val="bg1"/>
                </a:solidFill>
              </a:rPr>
              <a:t>анхором</a:t>
            </a:r>
            <a:r>
              <a:rPr lang="ru-RU" sz="1800" dirty="0">
                <a:solidFill>
                  <a:schemeClr val="bg1"/>
                </a:solidFill>
              </a:rPr>
              <a:t> (якорем, </a:t>
            </a:r>
            <a:r>
              <a:rPr lang="en" sz="1800" dirty="0">
                <a:solidFill>
                  <a:schemeClr val="bg1"/>
                </a:solidFill>
              </a:rPr>
              <a:t>anchor boxes</a:t>
            </a:r>
            <a:r>
              <a:rPr lang="ru-RU" sz="1800" dirty="0">
                <a:solidFill>
                  <a:schemeClr val="bg1"/>
                </a:solidFill>
              </a:rPr>
              <a:t>)</a:t>
            </a:r>
          </a:p>
          <a:p>
            <a:pPr lvl="1" algn="just">
              <a:defRPr sz="2000"/>
            </a:pPr>
            <a:r>
              <a:rPr lang="ru-RU" sz="2200" dirty="0">
                <a:solidFill>
                  <a:schemeClr val="bg1"/>
                </a:solidFill>
              </a:rPr>
              <a:t>Для  каждого региона кандидата может создаваться несколько </a:t>
            </a:r>
            <a:r>
              <a:rPr lang="ru-RU" sz="2200" dirty="0" err="1">
                <a:solidFill>
                  <a:schemeClr val="bg1"/>
                </a:solidFill>
              </a:rPr>
              <a:t>анхоров</a:t>
            </a:r>
            <a:endParaRPr lang="ru-RU" sz="2200" dirty="0">
              <a:solidFill>
                <a:schemeClr val="bg1"/>
              </a:solidFill>
            </a:endParaRPr>
          </a:p>
          <a:p>
            <a:pPr lvl="2" algn="just">
              <a:defRPr sz="2000"/>
            </a:pPr>
            <a:r>
              <a:rPr lang="ru-RU" sz="1800" dirty="0">
                <a:solidFill>
                  <a:schemeClr val="bg1"/>
                </a:solidFill>
              </a:rPr>
              <a:t>9 в оригинале</a:t>
            </a:r>
            <a:r>
              <a:rPr lang="en" sz="1800" dirty="0">
                <a:solidFill>
                  <a:schemeClr val="bg1"/>
                </a:solidFill>
              </a:rPr>
              <a:t>.</a:t>
            </a:r>
            <a:endParaRPr lang="ru-RU" sz="1800" dirty="0">
              <a:solidFill>
                <a:schemeClr val="bg1"/>
              </a:solidFill>
            </a:endParaRPr>
          </a:p>
          <a:p>
            <a:pPr lvl="1" algn="just">
              <a:defRPr sz="2000"/>
            </a:pPr>
            <a:r>
              <a:rPr lang="ru-RU" sz="2200" dirty="0" err="1">
                <a:solidFill>
                  <a:schemeClr val="bg1"/>
                </a:solidFill>
              </a:rPr>
              <a:t>Анхоры</a:t>
            </a:r>
            <a:r>
              <a:rPr lang="ru-RU" sz="2200" dirty="0">
                <a:solidFill>
                  <a:schemeClr val="bg1"/>
                </a:solidFill>
              </a:rPr>
              <a:t> задаются своим:</a:t>
            </a:r>
          </a:p>
          <a:p>
            <a:pPr lvl="2">
              <a:defRPr sz="2000"/>
            </a:pPr>
            <a:r>
              <a:rPr lang="ru-RU" dirty="0">
                <a:solidFill>
                  <a:schemeClr val="bg1"/>
                </a:solidFill>
              </a:rPr>
              <a:t>соотношениями сторон (</a:t>
            </a:r>
            <a:r>
              <a:rPr lang="en" dirty="0">
                <a:solidFill>
                  <a:schemeClr val="bg1"/>
                </a:solidFill>
              </a:rPr>
              <a:t>aspect ratio), </a:t>
            </a:r>
            <a:r>
              <a:rPr lang="ru-RU" dirty="0">
                <a:solidFill>
                  <a:schemeClr val="bg1"/>
                </a:solidFill>
              </a:rPr>
              <a:t>например 1:1, 2:3, 3:2</a:t>
            </a:r>
          </a:p>
          <a:p>
            <a:pPr lvl="2">
              <a:defRPr sz="2000"/>
            </a:pPr>
            <a:r>
              <a:rPr lang="ru-RU" dirty="0">
                <a:solidFill>
                  <a:schemeClr val="bg1"/>
                </a:solidFill>
              </a:rPr>
              <a:t>Масштабами: 1, 2, 3</a:t>
            </a:r>
          </a:p>
          <a:p>
            <a:pPr lvl="1">
              <a:defRPr sz="2000"/>
            </a:pPr>
            <a:r>
              <a:rPr lang="ru-RU" sz="2200" dirty="0">
                <a:solidFill>
                  <a:schemeClr val="bg1"/>
                </a:solidFill>
              </a:rPr>
              <a:t>Общее число </a:t>
            </a:r>
            <a:r>
              <a:rPr lang="ru-RU" sz="2200" dirty="0" err="1">
                <a:solidFill>
                  <a:schemeClr val="bg1"/>
                </a:solidFill>
              </a:rPr>
              <a:t>анхоров</a:t>
            </a:r>
            <a:r>
              <a:rPr lang="ru-RU" sz="2200" dirty="0">
                <a:solidFill>
                  <a:schemeClr val="bg1"/>
                </a:solidFill>
              </a:rPr>
              <a:t> может быть сокращено при помощи </a:t>
            </a:r>
            <a:r>
              <a:rPr lang="en-US" sz="2200" dirty="0">
                <a:solidFill>
                  <a:schemeClr val="bg1"/>
                </a:solidFill>
              </a:rPr>
              <a:t>NMS</a:t>
            </a:r>
            <a:endParaRPr lang="ru-RU" sz="2200" dirty="0">
              <a:solidFill>
                <a:schemeClr val="bg1"/>
              </a:solidFill>
            </a:endParaRPr>
          </a:p>
          <a:p>
            <a:pPr lvl="2">
              <a:defRPr sz="2000"/>
            </a:pPr>
            <a:endParaRPr lang="en" sz="1800" dirty="0">
              <a:solidFill>
                <a:schemeClr val="bg1"/>
              </a:solidFill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F2D3856E-C23A-164F-AD59-C457C78EAB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5917" y="3926680"/>
            <a:ext cx="4477453" cy="275710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15" name="Объект 2">
            <a:extLst>
              <a:ext uri="{FF2B5EF4-FFF2-40B4-BE49-F238E27FC236}">
                <a16:creationId xmlns:a16="http://schemas.microsoft.com/office/drawing/2014/main" id="{4E0C1BED-CDCE-8048-A755-EE489D441E65}"/>
              </a:ext>
            </a:extLst>
          </p:cNvPr>
          <p:cNvSpPr txBox="1">
            <a:spLocks/>
          </p:cNvSpPr>
          <p:nvPr/>
        </p:nvSpPr>
        <p:spPr>
          <a:xfrm>
            <a:off x="232229" y="3757024"/>
            <a:ext cx="5871028" cy="24975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marR="0" lvl="1" indent="-228600" algn="just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000"/>
            </a:pPr>
            <a:endParaRPr kumimoji="0" lang="ru-RU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292996" y="920340"/>
            <a:ext cx="7748597" cy="425837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427290" y="1751294"/>
            <a:ext cx="9280732" cy="425837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742060" y="2395542"/>
            <a:ext cx="9118362" cy="1379904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274629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Заголовок 1"/>
          <p:cNvSpPr txBox="1">
            <a:spLocks noGrp="1"/>
          </p:cNvSpPr>
          <p:nvPr>
            <p:ph type="title"/>
          </p:nvPr>
        </p:nvSpPr>
        <p:spPr>
          <a:xfrm>
            <a:off x="762000" y="197161"/>
            <a:ext cx="10907486" cy="118169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sz="4800" b="1" dirty="0">
                <a:solidFill>
                  <a:schemeClr val="bg1"/>
                </a:solidFill>
              </a:rPr>
              <a:t>Mask </a:t>
            </a:r>
            <a:r>
              <a:rPr sz="4800" b="1" dirty="0" smtClean="0">
                <a:solidFill>
                  <a:schemeClr val="bg1"/>
                </a:solidFill>
              </a:rPr>
              <a:t>R</a:t>
            </a:r>
            <a:r>
              <a:rPr lang="en" sz="4800" b="1" dirty="0">
                <a:solidFill>
                  <a:schemeClr val="bg1"/>
                </a:solidFill>
              </a:rPr>
              <a:t>-</a:t>
            </a:r>
            <a:r>
              <a:rPr sz="4800" b="1" dirty="0" smtClean="0">
                <a:solidFill>
                  <a:schemeClr val="bg1"/>
                </a:solidFill>
              </a:rPr>
              <a:t>CNN</a:t>
            </a:r>
            <a:endParaRPr sz="4800" b="1" dirty="0">
              <a:solidFill>
                <a:schemeClr val="bg1"/>
              </a:solidFill>
            </a:endParaRPr>
          </a:p>
        </p:txBody>
      </p:sp>
      <p:sp>
        <p:nvSpPr>
          <p:cNvPr id="461" name="Объект 2"/>
          <p:cNvSpPr txBox="1">
            <a:spLocks noGrp="1"/>
          </p:cNvSpPr>
          <p:nvPr>
            <p:ph type="body" idx="1"/>
          </p:nvPr>
        </p:nvSpPr>
        <p:spPr>
          <a:xfrm>
            <a:off x="153773" y="1182973"/>
            <a:ext cx="11365958" cy="2341063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  <a:defRPr sz="2000"/>
            </a:pPr>
            <a:r>
              <a:rPr sz="2200" dirty="0" err="1">
                <a:solidFill>
                  <a:schemeClr val="bg1"/>
                </a:solidFill>
              </a:rPr>
              <a:t>Сеть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продолжает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идеи</a:t>
            </a:r>
            <a:r>
              <a:rPr sz="2200" dirty="0">
                <a:solidFill>
                  <a:schemeClr val="bg1"/>
                </a:solidFill>
              </a:rPr>
              <a:t> faster-R-</a:t>
            </a:r>
            <a:r>
              <a:rPr lang="en-US" sz="2200" dirty="0">
                <a:solidFill>
                  <a:schemeClr val="bg1"/>
                </a:solidFill>
              </a:rPr>
              <a:t>CNN</a:t>
            </a:r>
            <a:r>
              <a:rPr sz="2200" dirty="0">
                <a:solidFill>
                  <a:schemeClr val="bg1"/>
                </a:solidFill>
              </a:rPr>
              <a:t> (2017)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ru-RU" sz="2200" dirty="0">
                <a:solidFill>
                  <a:schemeClr val="bg1"/>
                </a:solidFill>
              </a:rPr>
              <a:t>и предлагает также </a:t>
            </a:r>
            <a:r>
              <a:rPr lang="ru-RU" sz="2200" dirty="0" err="1">
                <a:solidFill>
                  <a:schemeClr val="bg1"/>
                </a:solidFill>
              </a:rPr>
              <a:t>экземплярную</a:t>
            </a:r>
            <a:r>
              <a:rPr lang="ru-RU" sz="2200" dirty="0">
                <a:solidFill>
                  <a:schemeClr val="bg1"/>
                </a:solidFill>
              </a:rPr>
              <a:t> сегментацию.</a:t>
            </a:r>
            <a:endParaRPr sz="2200" dirty="0">
              <a:solidFill>
                <a:schemeClr val="bg1"/>
              </a:solidFill>
            </a:endParaRPr>
          </a:p>
          <a:p>
            <a:pPr>
              <a:lnSpc>
                <a:spcPct val="110000"/>
              </a:lnSpc>
              <a:spcBef>
                <a:spcPts val="0"/>
              </a:spcBef>
              <a:defRPr sz="2000"/>
            </a:pPr>
            <a:r>
              <a:rPr lang="ru-RU" sz="2200" dirty="0" err="1">
                <a:solidFill>
                  <a:schemeClr val="bg1"/>
                </a:solidFill>
              </a:rPr>
              <a:t>Экземплярная</a:t>
            </a:r>
            <a:r>
              <a:rPr lang="ru-RU" sz="2200" dirty="0">
                <a:solidFill>
                  <a:schemeClr val="bg1"/>
                </a:solidFill>
              </a:rPr>
              <a:t> сегментация реализуется как </a:t>
            </a:r>
            <a:r>
              <a:rPr lang="ru-RU" sz="2200" dirty="0" err="1">
                <a:solidFill>
                  <a:schemeClr val="bg1"/>
                </a:solidFill>
              </a:rPr>
              <a:t>попиксельная</a:t>
            </a:r>
            <a:r>
              <a:rPr lang="ru-RU" sz="2200" dirty="0">
                <a:solidFill>
                  <a:schemeClr val="bg1"/>
                </a:solidFill>
              </a:rPr>
              <a:t> классификация по картам признаков, образованным в количестве, соответствующем числу объектов</a:t>
            </a:r>
            <a:r>
              <a:rPr lang="en-US" sz="2200" dirty="0">
                <a:solidFill>
                  <a:schemeClr val="bg1"/>
                </a:solidFill>
              </a:rPr>
              <a:t>.</a:t>
            </a:r>
          </a:p>
          <a:p>
            <a:pPr lvl="1">
              <a:lnSpc>
                <a:spcPct val="110000"/>
              </a:lnSpc>
              <a:spcBef>
                <a:spcPts val="0"/>
              </a:spcBef>
              <a:defRPr sz="2000"/>
            </a:pPr>
            <a:r>
              <a:rPr lang="ru-RU" dirty="0">
                <a:solidFill>
                  <a:schemeClr val="bg1"/>
                </a:solidFill>
              </a:rPr>
              <a:t>То есть для каждого объекта производится семантическая сегментация</a:t>
            </a:r>
            <a:r>
              <a:rPr lang="ru-RU" sz="1800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0243" y="2657475"/>
            <a:ext cx="3777992" cy="39444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5" name="Прямоугольник 4"/>
          <p:cNvSpPr/>
          <p:nvPr/>
        </p:nvSpPr>
        <p:spPr>
          <a:xfrm>
            <a:off x="153773" y="1182973"/>
            <a:ext cx="11759064" cy="1181696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641544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92004"/>
          </a:xfrm>
        </p:spPr>
        <p:txBody>
          <a:bodyPr>
            <a:normAutofit fontScale="90000"/>
          </a:bodyPr>
          <a:lstStyle/>
          <a:p>
            <a:pPr algn="ctr"/>
            <a:r>
              <a:rPr lang="ru-RU" sz="5300" b="1" dirty="0">
                <a:solidFill>
                  <a:schemeClr val="bg1"/>
                </a:solidFill>
              </a:rPr>
              <a:t>Задачи компьютерного зрения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45867" y="1006911"/>
            <a:ext cx="10515600" cy="3930849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>
                <a:solidFill>
                  <a:schemeClr val="bg1"/>
                </a:solidFill>
              </a:rPr>
              <a:t>Среди основных задач компьютерного зрения могут быть выделены следующие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ru-RU" sz="2000" dirty="0">
                <a:solidFill>
                  <a:schemeClr val="bg1"/>
                </a:solidFill>
              </a:rPr>
              <a:t>задачи, которые как правило справедливы как для отдельных изображений, так и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ru-RU" sz="2000" dirty="0">
                <a:solidFill>
                  <a:schemeClr val="bg1"/>
                </a:solidFill>
              </a:rPr>
              <a:t>для видео-сцен.</a:t>
            </a:r>
            <a:endParaRPr lang="en-US" sz="2000" dirty="0">
              <a:solidFill>
                <a:schemeClr val="bg1"/>
              </a:solidFill>
            </a:endParaRPr>
          </a:p>
          <a:p>
            <a:pPr marL="914400" lvl="1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2200" b="1" u="sng" dirty="0">
                <a:solidFill>
                  <a:schemeClr val="bg1"/>
                </a:solidFill>
              </a:rPr>
              <a:t>Классификация </a:t>
            </a:r>
            <a:r>
              <a:rPr lang="ru-RU" sz="2200" dirty="0">
                <a:solidFill>
                  <a:schemeClr val="bg1"/>
                </a:solidFill>
              </a:rPr>
              <a:t>(рассмотрена в предыдущем модуле).</a:t>
            </a:r>
            <a:endParaRPr lang="en-US" sz="2200" dirty="0">
              <a:solidFill>
                <a:schemeClr val="bg1"/>
              </a:solidFill>
            </a:endParaRPr>
          </a:p>
          <a:p>
            <a:pPr marL="914400" lvl="1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2200" b="1" u="sng" dirty="0">
                <a:solidFill>
                  <a:schemeClr val="bg1"/>
                </a:solidFill>
              </a:rPr>
              <a:t>Обнаружение объектов </a:t>
            </a:r>
            <a:r>
              <a:rPr lang="ru-RU" sz="2200" dirty="0">
                <a:solidFill>
                  <a:schemeClr val="bg1"/>
                </a:solidFill>
              </a:rPr>
              <a:t>(</a:t>
            </a:r>
            <a:r>
              <a:rPr lang="ru-RU" sz="2200" dirty="0" err="1">
                <a:solidFill>
                  <a:schemeClr val="bg1"/>
                </a:solidFill>
              </a:rPr>
              <a:t>Object</a:t>
            </a:r>
            <a:r>
              <a:rPr lang="ru-RU" sz="2200" dirty="0">
                <a:solidFill>
                  <a:schemeClr val="bg1"/>
                </a:solidFill>
              </a:rPr>
              <a:t> </a:t>
            </a:r>
            <a:r>
              <a:rPr lang="ru-RU" sz="2200" dirty="0" err="1">
                <a:solidFill>
                  <a:schemeClr val="bg1"/>
                </a:solidFill>
              </a:rPr>
              <a:t>Detection</a:t>
            </a:r>
            <a:r>
              <a:rPr lang="ru-RU" sz="2200" dirty="0">
                <a:solidFill>
                  <a:schemeClr val="bg1"/>
                </a:solidFill>
              </a:rPr>
              <a:t>).</a:t>
            </a:r>
            <a:endParaRPr lang="en-US" sz="2200" dirty="0">
              <a:solidFill>
                <a:schemeClr val="bg1"/>
              </a:solidFill>
            </a:endParaRPr>
          </a:p>
          <a:p>
            <a:pPr marL="914400" lvl="1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2200" b="1" u="sng" dirty="0">
                <a:solidFill>
                  <a:schemeClr val="bg1"/>
                </a:solidFill>
              </a:rPr>
              <a:t>Сегментации классов объектов и сцен </a:t>
            </a:r>
            <a:r>
              <a:rPr lang="ru-RU" sz="2200" dirty="0">
                <a:solidFill>
                  <a:schemeClr val="bg1"/>
                </a:solidFill>
              </a:rPr>
              <a:t>(</a:t>
            </a:r>
            <a:r>
              <a:rPr lang="ru-RU" sz="2200" dirty="0" err="1">
                <a:solidFill>
                  <a:schemeClr val="bg1"/>
                </a:solidFill>
              </a:rPr>
              <a:t>Semantic</a:t>
            </a:r>
            <a:r>
              <a:rPr lang="ru-RU" sz="2200" dirty="0">
                <a:solidFill>
                  <a:schemeClr val="bg1"/>
                </a:solidFill>
              </a:rPr>
              <a:t> Segmentation).</a:t>
            </a:r>
            <a:endParaRPr lang="en-US" sz="2200" dirty="0">
              <a:solidFill>
                <a:schemeClr val="bg1"/>
              </a:solidFill>
            </a:endParaRPr>
          </a:p>
          <a:p>
            <a:pPr marL="914400" lvl="1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2200" b="1" u="sng" dirty="0" err="1">
                <a:solidFill>
                  <a:schemeClr val="bg1"/>
                </a:solidFill>
              </a:rPr>
              <a:t>Экземплярная</a:t>
            </a:r>
            <a:r>
              <a:rPr lang="ru-RU" sz="2200" b="1" u="sng" dirty="0">
                <a:solidFill>
                  <a:schemeClr val="bg1"/>
                </a:solidFill>
              </a:rPr>
              <a:t> сегментация </a:t>
            </a:r>
            <a:r>
              <a:rPr lang="ru-RU" sz="2200" dirty="0">
                <a:solidFill>
                  <a:schemeClr val="bg1"/>
                </a:solidFill>
              </a:rPr>
              <a:t>(Instance Segmentation).</a:t>
            </a:r>
            <a:endParaRPr lang="en-US" sz="2200" dirty="0">
              <a:solidFill>
                <a:schemeClr val="bg1"/>
              </a:solidFill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198" y="3443630"/>
            <a:ext cx="11489954" cy="244186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5" name="Прямоугольник 4"/>
          <p:cNvSpPr/>
          <p:nvPr/>
        </p:nvSpPr>
        <p:spPr>
          <a:xfrm>
            <a:off x="3134882" y="3360210"/>
            <a:ext cx="2961118" cy="2608700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06250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Заголовок 1"/>
          <p:cNvSpPr txBox="1">
            <a:spLocks noGrp="1"/>
          </p:cNvSpPr>
          <p:nvPr>
            <p:ph type="title"/>
          </p:nvPr>
        </p:nvSpPr>
        <p:spPr>
          <a:xfrm>
            <a:off x="762000" y="197161"/>
            <a:ext cx="10907486" cy="118169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sz="4800" b="1" dirty="0">
                <a:solidFill>
                  <a:schemeClr val="bg1"/>
                </a:solidFill>
              </a:rPr>
              <a:t>Mask RCNN</a:t>
            </a:r>
          </a:p>
        </p:txBody>
      </p:sp>
      <p:sp>
        <p:nvSpPr>
          <p:cNvPr id="461" name="Объект 2"/>
          <p:cNvSpPr txBox="1">
            <a:spLocks noGrp="1"/>
          </p:cNvSpPr>
          <p:nvPr>
            <p:ph type="body" idx="1"/>
          </p:nvPr>
        </p:nvSpPr>
        <p:spPr>
          <a:xfrm>
            <a:off x="153773" y="1182973"/>
            <a:ext cx="11365958" cy="5564247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  <a:defRPr sz="2000"/>
            </a:pPr>
            <a:r>
              <a:rPr sz="2200" dirty="0">
                <a:solidFill>
                  <a:schemeClr val="bg1"/>
                </a:solidFill>
              </a:rPr>
              <a:t>В </a:t>
            </a:r>
            <a:r>
              <a:rPr sz="2200" dirty="0" err="1">
                <a:solidFill>
                  <a:schemeClr val="bg1"/>
                </a:solidFill>
              </a:rPr>
              <a:t>отличии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от</a:t>
            </a:r>
            <a:r>
              <a:rPr sz="2200" dirty="0">
                <a:solidFill>
                  <a:schemeClr val="bg1"/>
                </a:solidFill>
              </a:rPr>
              <a:t> ROI pooling в Faster RCNN </a:t>
            </a:r>
            <a:r>
              <a:rPr sz="2200" dirty="0" err="1">
                <a:solidFill>
                  <a:schemeClr val="bg1"/>
                </a:solidFill>
              </a:rPr>
              <a:t>тут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используется</a:t>
            </a:r>
            <a:r>
              <a:rPr sz="2200" dirty="0">
                <a:solidFill>
                  <a:schemeClr val="bg1"/>
                </a:solidFill>
              </a:rPr>
              <a:t/>
            </a:r>
            <a:br>
              <a:rPr sz="2200" dirty="0">
                <a:solidFill>
                  <a:schemeClr val="bg1"/>
                </a:solidFill>
              </a:rPr>
            </a:br>
            <a:r>
              <a:rPr sz="2200" dirty="0">
                <a:solidFill>
                  <a:schemeClr val="bg1"/>
                </a:solidFill>
              </a:rPr>
              <a:t>ROI Align pooling </a:t>
            </a:r>
            <a:endParaRPr lang="ru-RU" sz="2200" dirty="0">
              <a:solidFill>
                <a:schemeClr val="bg1"/>
              </a:solidFill>
            </a:endParaRPr>
          </a:p>
          <a:p>
            <a:pPr>
              <a:lnSpc>
                <a:spcPct val="110000"/>
              </a:lnSpc>
              <a:spcBef>
                <a:spcPts val="0"/>
              </a:spcBef>
              <a:defRPr sz="2000"/>
            </a:pPr>
            <a:r>
              <a:rPr lang="en-US" sz="2200" dirty="0">
                <a:solidFill>
                  <a:schemeClr val="bg1"/>
                </a:solidFill>
              </a:rPr>
              <a:t>ROI Align </a:t>
            </a:r>
            <a:r>
              <a:rPr sz="2200" dirty="0" err="1">
                <a:solidFill>
                  <a:schemeClr val="bg1"/>
                </a:solidFill>
              </a:rPr>
              <a:t>замена</a:t>
            </a:r>
            <a:r>
              <a:rPr sz="2200" dirty="0">
                <a:solidFill>
                  <a:schemeClr val="bg1"/>
                </a:solidFill>
              </a:rPr>
              <a:t> max pooling </a:t>
            </a:r>
            <a:r>
              <a:rPr sz="2200" dirty="0" err="1">
                <a:solidFill>
                  <a:schemeClr val="bg1"/>
                </a:solidFill>
              </a:rPr>
              <a:t>на</a:t>
            </a:r>
            <a:r>
              <a:rPr sz="2200" dirty="0">
                <a:solidFill>
                  <a:schemeClr val="bg1"/>
                </a:solidFill>
              </a:rPr>
              <a:t> bilinear interpolation</a:t>
            </a:r>
            <a:r>
              <a:rPr lang="ru-RU" sz="2200" dirty="0">
                <a:solidFill>
                  <a:schemeClr val="bg1"/>
                </a:solidFill>
              </a:rPr>
              <a:t>.</a:t>
            </a:r>
            <a:endParaRPr lang="en-US" sz="2200" dirty="0">
              <a:solidFill>
                <a:schemeClr val="bg1"/>
              </a:solidFill>
            </a:endParaRPr>
          </a:p>
          <a:p>
            <a:pPr marL="685800" lvl="2">
              <a:lnSpc>
                <a:spcPct val="110000"/>
              </a:lnSpc>
              <a:spcBef>
                <a:spcPts val="0"/>
              </a:spcBef>
              <a:defRPr sz="2000"/>
            </a:pPr>
            <a:r>
              <a:rPr lang="ru-RU" dirty="0">
                <a:solidFill>
                  <a:schemeClr val="bg1"/>
                </a:solidFill>
              </a:rPr>
              <a:t>Подход дает выигрыш в 10-50%.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9341" y="1925788"/>
            <a:ext cx="4475838" cy="46730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5" name="Прямоугольник 4"/>
          <p:cNvSpPr/>
          <p:nvPr/>
        </p:nvSpPr>
        <p:spPr>
          <a:xfrm>
            <a:off x="153773" y="1235836"/>
            <a:ext cx="7024694" cy="1379904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833012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Заголовок 1"/>
          <p:cNvSpPr txBox="1">
            <a:spLocks noGrp="1"/>
          </p:cNvSpPr>
          <p:nvPr>
            <p:ph type="title"/>
          </p:nvPr>
        </p:nvSpPr>
        <p:spPr>
          <a:xfrm>
            <a:off x="225761" y="0"/>
            <a:ext cx="11128039" cy="1093863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sz="4800" b="1" dirty="0">
                <a:solidFill>
                  <a:schemeClr val="bg1"/>
                </a:solidFill>
              </a:rPr>
              <a:t>Feature Pyramidal Network</a:t>
            </a:r>
            <a:r>
              <a:rPr lang="en-US" sz="4800" b="1" dirty="0">
                <a:solidFill>
                  <a:schemeClr val="bg1"/>
                </a:solidFill>
              </a:rPr>
              <a:t> </a:t>
            </a:r>
            <a:endParaRPr sz="4800" b="1" dirty="0">
              <a:solidFill>
                <a:schemeClr val="bg1"/>
              </a:solidFill>
            </a:endParaRPr>
          </a:p>
        </p:txBody>
      </p:sp>
      <p:sp>
        <p:nvSpPr>
          <p:cNvPr id="216" name="Объект 2"/>
          <p:cNvSpPr txBox="1">
            <a:spLocks noGrp="1"/>
          </p:cNvSpPr>
          <p:nvPr>
            <p:ph type="body" idx="1"/>
          </p:nvPr>
        </p:nvSpPr>
        <p:spPr>
          <a:xfrm>
            <a:off x="307648" y="1034041"/>
            <a:ext cx="11332809" cy="2093853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algn="just">
              <a:defRPr sz="2000"/>
            </a:pPr>
            <a:r>
              <a:rPr sz="2200" b="1" dirty="0" err="1">
                <a:solidFill>
                  <a:schemeClr val="bg1"/>
                </a:solidFill>
              </a:rPr>
              <a:t>Основная</a:t>
            </a:r>
            <a:r>
              <a:rPr sz="2200" b="1" dirty="0">
                <a:solidFill>
                  <a:schemeClr val="bg1"/>
                </a:solidFill>
              </a:rPr>
              <a:t> </a:t>
            </a:r>
            <a:r>
              <a:rPr sz="2200" b="1" dirty="0" err="1">
                <a:solidFill>
                  <a:schemeClr val="bg1"/>
                </a:solidFill>
              </a:rPr>
              <a:t>идея</a:t>
            </a:r>
            <a:r>
              <a:rPr sz="2200" b="1" dirty="0">
                <a:solidFill>
                  <a:schemeClr val="bg1"/>
                </a:solidFill>
              </a:rPr>
              <a:t>: </a:t>
            </a:r>
            <a:r>
              <a:rPr sz="2200" dirty="0" err="1">
                <a:solidFill>
                  <a:schemeClr val="bg1"/>
                </a:solidFill>
              </a:rPr>
              <a:t>каждый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следующий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слой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сети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сжимает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карту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признаков</a:t>
            </a:r>
            <a:r>
              <a:rPr sz="2200" dirty="0">
                <a:solidFill>
                  <a:schemeClr val="bg1"/>
                </a:solidFill>
              </a:rPr>
              <a:t>, </a:t>
            </a:r>
            <a:r>
              <a:rPr sz="2200" dirty="0" err="1">
                <a:solidFill>
                  <a:schemeClr val="bg1"/>
                </a:solidFill>
              </a:rPr>
              <a:t>тогда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можно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потерять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часть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информации</a:t>
            </a:r>
            <a:r>
              <a:rPr lang="ru-RU" sz="2200" dirty="0">
                <a:solidFill>
                  <a:schemeClr val="bg1"/>
                </a:solidFill>
              </a:rPr>
              <a:t>, но повысить рецептивное поле.</a:t>
            </a:r>
            <a:r>
              <a:rPr sz="2200" dirty="0">
                <a:solidFill>
                  <a:schemeClr val="bg1"/>
                </a:solidFill>
              </a:rPr>
              <a:t> </a:t>
            </a:r>
          </a:p>
          <a:p>
            <a:pPr algn="just">
              <a:defRPr sz="2000"/>
            </a:pPr>
            <a:r>
              <a:rPr lang="en-US" sz="2200" dirty="0" err="1">
                <a:solidFill>
                  <a:schemeClr val="bg1"/>
                </a:solidFill>
              </a:rPr>
              <a:t>Дл</a:t>
            </a:r>
            <a:r>
              <a:rPr lang="ru-RU" sz="2200" dirty="0">
                <a:solidFill>
                  <a:schemeClr val="bg1"/>
                </a:solidFill>
              </a:rPr>
              <a:t>я сохранения информации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используется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пирамида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из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слоев</a:t>
            </a:r>
            <a:r>
              <a:rPr sz="2200" dirty="0">
                <a:solidFill>
                  <a:schemeClr val="bg1"/>
                </a:solidFill>
              </a:rPr>
              <a:t>.</a:t>
            </a:r>
          </a:p>
          <a:p>
            <a:pPr algn="just">
              <a:defRPr sz="2000"/>
            </a:pPr>
            <a:r>
              <a:rPr sz="2200" dirty="0" err="1">
                <a:solidFill>
                  <a:schemeClr val="bg1"/>
                </a:solidFill>
              </a:rPr>
              <a:t>Все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сохраненные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карты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признаков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масштабируются</a:t>
            </a:r>
            <a:r>
              <a:rPr sz="2200" dirty="0">
                <a:solidFill>
                  <a:schemeClr val="bg1"/>
                </a:solidFill>
              </a:rPr>
              <a:t> и </a:t>
            </a:r>
            <a:r>
              <a:rPr sz="2200" dirty="0" err="1">
                <a:solidFill>
                  <a:schemeClr val="bg1"/>
                </a:solidFill>
              </a:rPr>
              <a:t>складываются</a:t>
            </a:r>
            <a:r>
              <a:rPr sz="2200" dirty="0">
                <a:solidFill>
                  <a:schemeClr val="bg1"/>
                </a:solidFill>
              </a:rPr>
              <a:t>.</a:t>
            </a:r>
            <a:endParaRPr lang="ru-RU" sz="2200" dirty="0">
              <a:solidFill>
                <a:schemeClr val="bg1"/>
              </a:solidFill>
            </a:endParaRPr>
          </a:p>
          <a:p>
            <a:pPr algn="just">
              <a:defRPr sz="2000"/>
            </a:pPr>
            <a:r>
              <a:rPr lang="ru-RU" sz="2200" dirty="0">
                <a:solidFill>
                  <a:schemeClr val="bg1"/>
                </a:solidFill>
              </a:rPr>
              <a:t>Все сохраненные карты признаков участвуют в головной части .</a:t>
            </a:r>
          </a:p>
          <a:p>
            <a:pPr algn="just">
              <a:defRPr sz="2000"/>
            </a:pPr>
            <a:r>
              <a:rPr lang="ru-RU" sz="2200" dirty="0" err="1">
                <a:solidFill>
                  <a:schemeClr val="bg1"/>
                </a:solidFill>
              </a:rPr>
              <a:t>Анхоры</a:t>
            </a:r>
            <a:r>
              <a:rPr lang="ru-RU" sz="2200" dirty="0">
                <a:solidFill>
                  <a:schemeClr val="bg1"/>
                </a:solidFill>
              </a:rPr>
              <a:t> формируются в разных масштабах за счет пирамиды признаков</a:t>
            </a:r>
          </a:p>
          <a:p>
            <a:pPr algn="just">
              <a:defRPr sz="2000"/>
            </a:pPr>
            <a:endParaRPr sz="2200" dirty="0">
              <a:solidFill>
                <a:schemeClr val="bg1"/>
              </a:solidFill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8420" y="3200525"/>
            <a:ext cx="6522720" cy="34923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5" name="Прямоугольник 4"/>
          <p:cNvSpPr/>
          <p:nvPr/>
        </p:nvSpPr>
        <p:spPr>
          <a:xfrm>
            <a:off x="375964" y="894005"/>
            <a:ext cx="11346380" cy="738242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77602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Заголовок 1"/>
          <p:cNvSpPr txBox="1">
            <a:spLocks noGrp="1"/>
          </p:cNvSpPr>
          <p:nvPr>
            <p:ph type="title"/>
          </p:nvPr>
        </p:nvSpPr>
        <p:spPr>
          <a:xfrm>
            <a:off x="225761" y="0"/>
            <a:ext cx="11128039" cy="1093863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sz="4800" b="1" dirty="0" smtClean="0">
                <a:solidFill>
                  <a:schemeClr val="bg1"/>
                </a:solidFill>
              </a:rPr>
              <a:t>Cascade R-CNN</a:t>
            </a:r>
            <a:endParaRPr sz="4800" b="1" dirty="0">
              <a:solidFill>
                <a:schemeClr val="bg1"/>
              </a:solidFill>
            </a:endParaRPr>
          </a:p>
        </p:txBody>
      </p:sp>
      <p:sp>
        <p:nvSpPr>
          <p:cNvPr id="216" name="Объект 2"/>
          <p:cNvSpPr txBox="1">
            <a:spLocks noGrp="1"/>
          </p:cNvSpPr>
          <p:nvPr>
            <p:ph type="body" idx="1"/>
          </p:nvPr>
        </p:nvSpPr>
        <p:spPr>
          <a:xfrm>
            <a:off x="307648" y="1034041"/>
            <a:ext cx="11332809" cy="2093853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algn="just">
              <a:defRPr sz="2000"/>
            </a:pPr>
            <a:r>
              <a:rPr sz="2200" b="1" dirty="0" err="1">
                <a:solidFill>
                  <a:schemeClr val="bg1"/>
                </a:solidFill>
              </a:rPr>
              <a:t>Основная</a:t>
            </a:r>
            <a:r>
              <a:rPr sz="2200" b="1" dirty="0">
                <a:solidFill>
                  <a:schemeClr val="bg1"/>
                </a:solidFill>
              </a:rPr>
              <a:t> </a:t>
            </a:r>
            <a:r>
              <a:rPr sz="2200" b="1" dirty="0" err="1">
                <a:solidFill>
                  <a:schemeClr val="bg1"/>
                </a:solidFill>
              </a:rPr>
              <a:t>идея</a:t>
            </a:r>
            <a:r>
              <a:rPr sz="2200" b="1" dirty="0">
                <a:solidFill>
                  <a:schemeClr val="bg1"/>
                </a:solidFill>
              </a:rPr>
              <a:t>: </a:t>
            </a:r>
            <a:r>
              <a:rPr sz="2200" dirty="0" err="1">
                <a:solidFill>
                  <a:schemeClr val="bg1"/>
                </a:solidFill>
              </a:rPr>
              <a:t>каждый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следующий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слой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сети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сжимает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карту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признаков</a:t>
            </a:r>
            <a:r>
              <a:rPr sz="2200" dirty="0">
                <a:solidFill>
                  <a:schemeClr val="bg1"/>
                </a:solidFill>
              </a:rPr>
              <a:t>, </a:t>
            </a:r>
            <a:r>
              <a:rPr sz="2200" dirty="0" err="1">
                <a:solidFill>
                  <a:schemeClr val="bg1"/>
                </a:solidFill>
              </a:rPr>
              <a:t>тогда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можно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потерять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часть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информации</a:t>
            </a:r>
            <a:r>
              <a:rPr lang="ru-RU" sz="2200" dirty="0">
                <a:solidFill>
                  <a:schemeClr val="bg1"/>
                </a:solidFill>
              </a:rPr>
              <a:t>, но повысить рецептивное поле.</a:t>
            </a:r>
            <a:r>
              <a:rPr sz="2200" dirty="0">
                <a:solidFill>
                  <a:schemeClr val="bg1"/>
                </a:solidFill>
              </a:rPr>
              <a:t> </a:t>
            </a:r>
          </a:p>
          <a:p>
            <a:pPr algn="just">
              <a:defRPr sz="2000"/>
            </a:pPr>
            <a:r>
              <a:rPr lang="en-US" sz="2200" dirty="0" err="1">
                <a:solidFill>
                  <a:schemeClr val="bg1"/>
                </a:solidFill>
              </a:rPr>
              <a:t>Дл</a:t>
            </a:r>
            <a:r>
              <a:rPr lang="ru-RU" sz="2200" dirty="0">
                <a:solidFill>
                  <a:schemeClr val="bg1"/>
                </a:solidFill>
              </a:rPr>
              <a:t>я сохранения информации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используется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пирамида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из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слоев</a:t>
            </a:r>
            <a:r>
              <a:rPr sz="2200" dirty="0">
                <a:solidFill>
                  <a:schemeClr val="bg1"/>
                </a:solidFill>
              </a:rPr>
              <a:t>.</a:t>
            </a:r>
          </a:p>
          <a:p>
            <a:pPr algn="just">
              <a:defRPr sz="2000"/>
            </a:pPr>
            <a:r>
              <a:rPr sz="2200" dirty="0" err="1">
                <a:solidFill>
                  <a:schemeClr val="bg1"/>
                </a:solidFill>
              </a:rPr>
              <a:t>Все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сохраненные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карты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признаков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масштабируются</a:t>
            </a:r>
            <a:r>
              <a:rPr sz="2200" dirty="0">
                <a:solidFill>
                  <a:schemeClr val="bg1"/>
                </a:solidFill>
              </a:rPr>
              <a:t> и </a:t>
            </a:r>
            <a:r>
              <a:rPr sz="2200" dirty="0" err="1">
                <a:solidFill>
                  <a:schemeClr val="bg1"/>
                </a:solidFill>
              </a:rPr>
              <a:t>складываются</a:t>
            </a:r>
            <a:r>
              <a:rPr sz="2200" dirty="0">
                <a:solidFill>
                  <a:schemeClr val="bg1"/>
                </a:solidFill>
              </a:rPr>
              <a:t>.</a:t>
            </a:r>
            <a:endParaRPr lang="ru-RU" sz="2200" dirty="0">
              <a:solidFill>
                <a:schemeClr val="bg1"/>
              </a:solidFill>
            </a:endParaRPr>
          </a:p>
          <a:p>
            <a:pPr algn="just">
              <a:defRPr sz="2000"/>
            </a:pPr>
            <a:r>
              <a:rPr lang="ru-RU" sz="2200" dirty="0">
                <a:solidFill>
                  <a:schemeClr val="bg1"/>
                </a:solidFill>
              </a:rPr>
              <a:t>Все сохраненные карты признаков участвуют в головной части .</a:t>
            </a:r>
          </a:p>
          <a:p>
            <a:pPr algn="just">
              <a:defRPr sz="2000"/>
            </a:pPr>
            <a:r>
              <a:rPr lang="ru-RU" sz="2200" dirty="0" err="1">
                <a:solidFill>
                  <a:schemeClr val="bg1"/>
                </a:solidFill>
              </a:rPr>
              <a:t>Анхоры</a:t>
            </a:r>
            <a:r>
              <a:rPr lang="ru-RU" sz="2200" dirty="0">
                <a:solidFill>
                  <a:schemeClr val="bg1"/>
                </a:solidFill>
              </a:rPr>
              <a:t> формируются в разных масштабах за счет пирамиды признаков</a:t>
            </a:r>
          </a:p>
          <a:p>
            <a:pPr algn="just">
              <a:defRPr sz="2000"/>
            </a:pPr>
            <a:endParaRPr sz="2200" dirty="0">
              <a:solidFill>
                <a:schemeClr val="bg1"/>
              </a:solidFill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375964" y="894005"/>
            <a:ext cx="11346380" cy="738242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AutoShape 2" descr="Architecture of Faster-RCNN (left) and Cascade-RCNN (right) [25]. |  Download Scientific Diagram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964" y="3458001"/>
            <a:ext cx="5135589" cy="2066319"/>
          </a:xfrm>
          <a:prstGeom prst="rect">
            <a:avLst/>
          </a:prstGeom>
        </p:spPr>
      </p:pic>
      <p:sp>
        <p:nvSpPr>
          <p:cNvPr id="7" name="Прямоугольник 6"/>
          <p:cNvSpPr/>
          <p:nvPr/>
        </p:nvSpPr>
        <p:spPr>
          <a:xfrm>
            <a:off x="3614255" y="5669761"/>
            <a:ext cx="16388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Cascade R-CNN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669576" y="5986808"/>
            <a:ext cx="14409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Faster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R-CNN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30" name="Picture 6" descr="HTC Explained | Papers With Cod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4543" y="3197033"/>
            <a:ext cx="6254013" cy="2842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Прямоугольник 12"/>
          <p:cNvSpPr/>
          <p:nvPr/>
        </p:nvSpPr>
        <p:spPr>
          <a:xfrm>
            <a:off x="9373214" y="6197349"/>
            <a:ext cx="18114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HTC Mask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R-CNN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921830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/>
        </p:nvSpPr>
        <p:spPr>
          <a:xfrm>
            <a:off x="9015112" y="3263315"/>
            <a:ext cx="1142348" cy="345030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7" name="Заголовок 1"/>
          <p:cNvSpPr txBox="1">
            <a:spLocks noGrp="1"/>
          </p:cNvSpPr>
          <p:nvPr>
            <p:ph type="title"/>
          </p:nvPr>
        </p:nvSpPr>
        <p:spPr>
          <a:xfrm>
            <a:off x="434566" y="365125"/>
            <a:ext cx="10919234" cy="1144850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sz="4800" b="1" dirty="0" err="1">
                <a:solidFill>
                  <a:schemeClr val="bg1"/>
                </a:solidFill>
              </a:rPr>
              <a:t>RetinaNet</a:t>
            </a:r>
            <a:endParaRPr sz="4800" b="1" dirty="0">
              <a:solidFill>
                <a:schemeClr val="bg1"/>
              </a:solidFill>
            </a:endParaRPr>
          </a:p>
        </p:txBody>
      </p:sp>
      <p:sp>
        <p:nvSpPr>
          <p:cNvPr id="238" name="Объект 2"/>
          <p:cNvSpPr txBox="1">
            <a:spLocks noGrp="1"/>
          </p:cNvSpPr>
          <p:nvPr>
            <p:ph type="body" idx="1"/>
          </p:nvPr>
        </p:nvSpPr>
        <p:spPr>
          <a:xfrm>
            <a:off x="222895" y="1349952"/>
            <a:ext cx="11221544" cy="5142923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just">
              <a:defRPr sz="2000"/>
            </a:pPr>
            <a:r>
              <a:rPr lang="ru-RU" sz="2200" dirty="0">
                <a:solidFill>
                  <a:schemeClr val="bg1"/>
                </a:solidFill>
              </a:rPr>
              <a:t>А</a:t>
            </a:r>
            <a:r>
              <a:rPr sz="2200" dirty="0" err="1">
                <a:solidFill>
                  <a:schemeClr val="bg1"/>
                </a:solidFill>
              </a:rPr>
              <a:t>рхитектура</a:t>
            </a:r>
            <a:r>
              <a:rPr lang="ru-RU" sz="2200" dirty="0">
                <a:solidFill>
                  <a:schemeClr val="bg1"/>
                </a:solidFill>
              </a:rPr>
              <a:t> </a:t>
            </a:r>
            <a:r>
              <a:rPr lang="en-US" sz="2200" dirty="0" err="1">
                <a:solidFill>
                  <a:schemeClr val="bg1"/>
                </a:solidFill>
              </a:rPr>
              <a:t>RetinaNet</a:t>
            </a:r>
            <a:r>
              <a:rPr sz="2200" dirty="0">
                <a:solidFill>
                  <a:schemeClr val="bg1"/>
                </a:solidFill>
              </a:rPr>
              <a:t> – </a:t>
            </a:r>
            <a:r>
              <a:rPr lang="ru-RU" sz="2200" dirty="0">
                <a:solidFill>
                  <a:schemeClr val="bg1"/>
                </a:solidFill>
              </a:rPr>
              <a:t>одноэтапная </a:t>
            </a:r>
            <a:r>
              <a:rPr sz="2200" dirty="0" err="1">
                <a:solidFill>
                  <a:schemeClr val="bg1"/>
                </a:solidFill>
              </a:rPr>
              <a:t>модификация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lang="ru-RU" sz="2200" dirty="0">
                <a:solidFill>
                  <a:schemeClr val="bg1"/>
                </a:solidFill>
              </a:rPr>
              <a:t>архитектур на базе</a:t>
            </a:r>
            <a:r>
              <a:rPr sz="2200" dirty="0">
                <a:solidFill>
                  <a:schemeClr val="bg1"/>
                </a:solidFill>
              </a:rPr>
              <a:t> FPN. </a:t>
            </a:r>
            <a:endParaRPr lang="ru-RU" sz="2200" dirty="0">
              <a:solidFill>
                <a:schemeClr val="bg1"/>
              </a:solidFill>
            </a:endParaRPr>
          </a:p>
          <a:p>
            <a:pPr algn="just">
              <a:defRPr sz="2000"/>
            </a:pPr>
            <a:r>
              <a:rPr sz="2200" dirty="0" err="1">
                <a:solidFill>
                  <a:schemeClr val="bg1"/>
                </a:solidFill>
              </a:rPr>
              <a:t>Сеть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использует</a:t>
            </a:r>
            <a:r>
              <a:rPr sz="2200" dirty="0">
                <a:solidFill>
                  <a:schemeClr val="bg1"/>
                </a:solidFill>
              </a:rPr>
              <a:t> FPN backbone и д</a:t>
            </a:r>
            <a:r>
              <a:rPr lang="ru-RU" sz="2200" dirty="0" err="1">
                <a:solidFill>
                  <a:schemeClr val="bg1"/>
                </a:solidFill>
              </a:rPr>
              <a:t>ва</a:t>
            </a:r>
            <a:r>
              <a:rPr lang="ru-RU" sz="2200" dirty="0">
                <a:solidFill>
                  <a:schemeClr val="bg1"/>
                </a:solidFill>
              </a:rPr>
              <a:t> головных блока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для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каждого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масштаба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признаков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lang="en-US" sz="2200" dirty="0">
                <a:solidFill>
                  <a:schemeClr val="bg1"/>
                </a:solidFill>
              </a:rPr>
              <a:t/>
            </a:r>
            <a:br>
              <a:rPr lang="en-US" sz="2200" dirty="0">
                <a:solidFill>
                  <a:schemeClr val="bg1"/>
                </a:solidFill>
              </a:rPr>
            </a:br>
            <a:r>
              <a:rPr sz="2200" dirty="0">
                <a:solidFill>
                  <a:schemeClr val="bg1"/>
                </a:solidFill>
              </a:rPr>
              <a:t>(</a:t>
            </a:r>
            <a:r>
              <a:rPr lang="ru-RU" sz="2200" dirty="0">
                <a:solidFill>
                  <a:schemeClr val="bg1"/>
                </a:solidFill>
              </a:rPr>
              <a:t>классификации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lang="en-US" sz="2200" dirty="0">
                <a:solidFill>
                  <a:schemeClr val="bg1"/>
                </a:solidFill>
              </a:rPr>
              <a:t>K </a:t>
            </a:r>
            <a:r>
              <a:rPr lang="ru-RU" sz="2200" dirty="0">
                <a:solidFill>
                  <a:schemeClr val="bg1"/>
                </a:solidFill>
              </a:rPr>
              <a:t>классов </a:t>
            </a:r>
            <a:r>
              <a:rPr sz="2200" dirty="0">
                <a:solidFill>
                  <a:schemeClr val="bg1"/>
                </a:solidFill>
              </a:rPr>
              <a:t>и </a:t>
            </a:r>
            <a:r>
              <a:rPr sz="2200" dirty="0" err="1">
                <a:solidFill>
                  <a:schemeClr val="bg1"/>
                </a:solidFill>
              </a:rPr>
              <a:t>регрессия</a:t>
            </a:r>
            <a:r>
              <a:rPr lang="en-US" sz="2200" dirty="0">
                <a:solidFill>
                  <a:schemeClr val="bg1"/>
                </a:solidFill>
              </a:rPr>
              <a:t> (</a:t>
            </a:r>
            <a:r>
              <a:rPr lang="en-US" sz="2200" dirty="0" err="1">
                <a:solidFill>
                  <a:schemeClr val="bg1"/>
                </a:solidFill>
              </a:rPr>
              <a:t>x,y,w,h</a:t>
            </a:r>
            <a:r>
              <a:rPr lang="en-US" sz="2200" dirty="0">
                <a:solidFill>
                  <a:schemeClr val="bg1"/>
                </a:solidFill>
              </a:rPr>
              <a:t>)</a:t>
            </a:r>
            <a:r>
              <a:rPr lang="ru-RU" sz="2200" dirty="0">
                <a:solidFill>
                  <a:schemeClr val="bg1"/>
                </a:solidFill>
              </a:rPr>
              <a:t> по </a:t>
            </a:r>
            <a:r>
              <a:rPr lang="en-US" sz="2200" dirty="0">
                <a:solidFill>
                  <a:schemeClr val="bg1"/>
                </a:solidFill>
              </a:rPr>
              <a:t>A </a:t>
            </a:r>
            <a:r>
              <a:rPr lang="ru-RU" sz="2200" dirty="0" err="1">
                <a:solidFill>
                  <a:schemeClr val="bg1"/>
                </a:solidFill>
              </a:rPr>
              <a:t>анхарам</a:t>
            </a:r>
            <a:r>
              <a:rPr sz="2200" dirty="0">
                <a:solidFill>
                  <a:schemeClr val="bg1"/>
                </a:solidFill>
              </a:rPr>
              <a:t>).</a:t>
            </a:r>
          </a:p>
          <a:p>
            <a:pPr marL="685800" lvl="1" indent="-228600" algn="just">
              <a:spcBef>
                <a:spcPts val="500"/>
              </a:spcBef>
              <a:defRPr sz="2000"/>
            </a:pPr>
            <a:r>
              <a:rPr lang="en-US" sz="2200" dirty="0">
                <a:solidFill>
                  <a:schemeClr val="bg1"/>
                </a:solidFill>
              </a:rPr>
              <a:t>Loss </a:t>
            </a:r>
            <a:r>
              <a:rPr lang="ru-RU" sz="2200" dirty="0">
                <a:solidFill>
                  <a:schemeClr val="bg1"/>
                </a:solidFill>
              </a:rPr>
              <a:t>классификации считается особым способом с дисбалансом в сторону сложно выделяемых объектов . </a:t>
            </a:r>
            <a:endParaRPr sz="2200" dirty="0">
              <a:solidFill>
                <a:schemeClr val="bg1"/>
              </a:solidFill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563" y="3263315"/>
            <a:ext cx="6666549" cy="345030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5" name="Прямоугольник 4"/>
          <p:cNvSpPr/>
          <p:nvPr/>
        </p:nvSpPr>
        <p:spPr>
          <a:xfrm>
            <a:off x="222895" y="1833205"/>
            <a:ext cx="11211379" cy="593802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9074258" y="3263315"/>
            <a:ext cx="883403" cy="345030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9074258" y="3263315"/>
            <a:ext cx="883403" cy="831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9074258" y="3336632"/>
            <a:ext cx="883403" cy="831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9074257" y="3421145"/>
            <a:ext cx="883403" cy="831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9074258" y="3505447"/>
            <a:ext cx="883403" cy="831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 rot="4500000">
            <a:off x="8510459" y="4813912"/>
            <a:ext cx="21098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10-100 </a:t>
            </a:r>
            <a:r>
              <a:rPr kumimoji="0" lang="ru-RU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тыс. 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samples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826298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Заголовок 1"/>
          <p:cNvSpPr txBox="1">
            <a:spLocks noGrp="1"/>
          </p:cNvSpPr>
          <p:nvPr>
            <p:ph type="title"/>
          </p:nvPr>
        </p:nvSpPr>
        <p:spPr>
          <a:xfrm>
            <a:off x="434566" y="365125"/>
            <a:ext cx="10919234" cy="1144850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sz="4800" b="1" dirty="0" err="1">
                <a:solidFill>
                  <a:schemeClr val="bg1"/>
                </a:solidFill>
              </a:rPr>
              <a:t>RetinaNet</a:t>
            </a:r>
            <a:endParaRPr sz="48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8" name="Объект 2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222894" y="1349952"/>
                <a:ext cx="11617653" cy="5142923"/>
              </a:xfrm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:pPr hangingPunct="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200" dirty="0">
                    <a:solidFill>
                      <a:schemeClr val="bg1"/>
                    </a:solidFill>
                  </a:rPr>
                  <a:t>Основная идея в том, чтобы убрать доп. </a:t>
                </a:r>
                <a:r>
                  <a:rPr lang="en-US" sz="2200" dirty="0">
                    <a:solidFill>
                      <a:schemeClr val="bg1"/>
                    </a:solidFill>
                  </a:rPr>
                  <a:t>NMS </a:t>
                </a:r>
                <a:r>
                  <a:rPr lang="ru-RU" sz="2200" dirty="0">
                    <a:solidFill>
                      <a:schemeClr val="bg1"/>
                    </a:solidFill>
                  </a:rPr>
                  <a:t>(доп. Анализ) и </a:t>
                </a:r>
                <a:r>
                  <a:rPr lang="en-US" sz="2200" dirty="0">
                    <a:solidFill>
                      <a:schemeClr val="bg1"/>
                    </a:solidFill>
                  </a:rPr>
                  <a:t>ROI Pooling, </a:t>
                </a:r>
                <a:r>
                  <a:rPr lang="ru-RU" sz="2200" dirty="0">
                    <a:solidFill>
                      <a:schemeClr val="bg1"/>
                    </a:solidFill>
                  </a:rPr>
                  <a:t>которые делают сеть многоэтапной и вычислительно сложной.</a:t>
                </a:r>
              </a:p>
              <a:p>
                <a:pPr lvl="1" hangingPunct="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1800" dirty="0">
                    <a:solidFill>
                      <a:schemeClr val="bg1"/>
                    </a:solidFill>
                  </a:rPr>
                  <a:t>Таким образом подход становится одноэтапным.</a:t>
                </a:r>
                <a:endParaRPr lang="ru-RU" sz="1800" dirty="0">
                  <a:solidFill>
                    <a:schemeClr val="bg1"/>
                  </a:solidFill>
                  <a:sym typeface="Calibri"/>
                </a:endParaRPr>
              </a:p>
              <a:p>
                <a:pPr hangingPunct="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200" dirty="0">
                    <a:solidFill>
                      <a:schemeClr val="bg1"/>
                    </a:solidFill>
                    <a:sym typeface="Calibri"/>
                  </a:rPr>
                  <a:t>В данной сети </a:t>
                </a:r>
                <a:r>
                  <a:rPr lang="en-US" sz="2200" dirty="0">
                    <a:solidFill>
                      <a:schemeClr val="bg1"/>
                    </a:solidFill>
                    <a:sym typeface="Calibri"/>
                  </a:rPr>
                  <a:t>RPN </a:t>
                </a:r>
                <a:r>
                  <a:rPr lang="ru-RU" sz="2200" dirty="0">
                    <a:solidFill>
                      <a:schemeClr val="bg1"/>
                    </a:solidFill>
                    <a:sym typeface="Calibri"/>
                  </a:rPr>
                  <a:t>выполняется для каждого масштаба </a:t>
                </a:r>
                <a:r>
                  <a:rPr lang="en-US" sz="2200" dirty="0">
                    <a:solidFill>
                      <a:schemeClr val="bg1"/>
                    </a:solidFill>
                    <a:sym typeface="Calibri"/>
                  </a:rPr>
                  <a:t>FPN </a:t>
                </a:r>
                <a:r>
                  <a:rPr lang="ru-RU" sz="2200" dirty="0">
                    <a:solidFill>
                      <a:schemeClr val="bg1"/>
                    </a:solidFill>
                    <a:sym typeface="Calibri"/>
                  </a:rPr>
                  <a:t>при помощи сверточного слоя.</a:t>
                </a:r>
                <a:endParaRPr lang="en-US" sz="2200" dirty="0">
                  <a:solidFill>
                    <a:schemeClr val="bg1"/>
                  </a:solidFill>
                  <a:sym typeface="Calibri"/>
                </a:endParaRPr>
              </a:p>
              <a:p>
                <a:pPr algn="just">
                  <a:defRPr sz="2000"/>
                </a:pPr>
                <a:r>
                  <a:rPr lang="ru-RU" sz="2200" dirty="0">
                    <a:solidFill>
                      <a:schemeClr val="bg1"/>
                    </a:solidFill>
                  </a:rPr>
                  <a:t>Нет промежуточного </a:t>
                </a:r>
                <a:r>
                  <a:rPr lang="en-US" sz="2200" dirty="0">
                    <a:solidFill>
                      <a:schemeClr val="bg1"/>
                    </a:solidFill>
                  </a:rPr>
                  <a:t>NMS </a:t>
                </a:r>
                <a:r>
                  <a:rPr lang="ru-RU" sz="2200" dirty="0">
                    <a:solidFill>
                      <a:schemeClr val="bg1"/>
                    </a:solidFill>
                  </a:rPr>
                  <a:t>На выходе сети получается </a:t>
                </a:r>
                <a14:m>
                  <m:oMath xmlns:m="http://schemas.openxmlformats.org/officeDocument/2006/math">
                    <m:r>
                      <a:rPr lang="ru-RU" sz="2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ru-RU" sz="2200" dirty="0">
                    <a:solidFill>
                      <a:schemeClr val="bg1"/>
                    </a:solidFill>
                  </a:rPr>
                  <a:t> 10-100 тысяч регионов кандидатов</a:t>
                </a:r>
                <a:endParaRPr sz="2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8" name="Объект 2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22894" y="1349952"/>
                <a:ext cx="11617653" cy="5142923"/>
              </a:xfrm>
              <a:prstGeom prst="rect">
                <a:avLst/>
              </a:prstGeom>
              <a:blipFill>
                <a:blip r:embed="rId2"/>
                <a:stretch>
                  <a:fillRect l="-546" t="-73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/>
          <p:cNvSpPr txBox="1"/>
          <p:nvPr/>
        </p:nvSpPr>
        <p:spPr>
          <a:xfrm>
            <a:off x="1230540" y="4964424"/>
            <a:ext cx="92396" cy="43088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  <a:sym typeface="Calibri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222894" y="1356532"/>
            <a:ext cx="11211379" cy="703003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9015112" y="3263315"/>
            <a:ext cx="1142348" cy="345030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563" y="3263315"/>
            <a:ext cx="6666549" cy="345030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9" name="Прямоугольник 8"/>
          <p:cNvSpPr/>
          <p:nvPr/>
        </p:nvSpPr>
        <p:spPr>
          <a:xfrm>
            <a:off x="9074258" y="3263315"/>
            <a:ext cx="883403" cy="345030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9074258" y="3263315"/>
            <a:ext cx="883403" cy="831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9074258" y="3336632"/>
            <a:ext cx="883403" cy="831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9074257" y="3421145"/>
            <a:ext cx="883403" cy="831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9074258" y="3505447"/>
            <a:ext cx="883403" cy="831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 rot="4500000">
            <a:off x="8510459" y="4813912"/>
            <a:ext cx="21098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10-100 </a:t>
            </a:r>
            <a:r>
              <a:rPr kumimoji="0" lang="ru-RU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тыс. 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samples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719086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Прямоугольник 3"/>
          <p:cNvSpPr txBox="1"/>
          <p:nvPr/>
        </p:nvSpPr>
        <p:spPr>
          <a:xfrm>
            <a:off x="7207247" y="6035452"/>
            <a:ext cx="9239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BFBFBF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BFBFB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0" name="Заголовок 1"/>
          <p:cNvSpPr txBox="1">
            <a:spLocks noGrp="1"/>
          </p:cNvSpPr>
          <p:nvPr>
            <p:ph type="title"/>
          </p:nvPr>
        </p:nvSpPr>
        <p:spPr>
          <a:xfrm>
            <a:off x="653143" y="365124"/>
            <a:ext cx="10700657" cy="1057275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lang="en" sz="4800" b="1" dirty="0" err="1">
                <a:solidFill>
                  <a:schemeClr val="bg1"/>
                </a:solidFill>
              </a:rPr>
              <a:t>RetinaNet</a:t>
            </a:r>
            <a:endParaRPr sz="4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1" name="Объект 2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94644" y="1249990"/>
                <a:ext cx="11617653" cy="5458818"/>
              </a:xfrm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:pPr marL="228600" lvl="1" indent="-228600">
                  <a:lnSpc>
                    <a:spcPct val="100000"/>
                  </a:lnSpc>
                  <a:spcBef>
                    <a:spcPts val="400"/>
                  </a:spcBef>
                  <a:defRPr sz="2000"/>
                </a:pPr>
                <a:r>
                  <a:rPr lang="ru-RU" sz="2200" dirty="0">
                    <a:solidFill>
                      <a:schemeClr val="bg1"/>
                    </a:solidFill>
                  </a:rPr>
                  <a:t>Нет промежуточного </a:t>
                </a:r>
                <a:r>
                  <a:rPr lang="en-US" sz="2200" dirty="0">
                    <a:solidFill>
                      <a:schemeClr val="bg1"/>
                    </a:solidFill>
                  </a:rPr>
                  <a:t>NMS </a:t>
                </a:r>
                <a:r>
                  <a:rPr lang="ru-RU" sz="2200" dirty="0">
                    <a:solidFill>
                      <a:schemeClr val="bg1"/>
                    </a:solidFill>
                  </a:rPr>
                  <a:t>На выходе сети получается </a:t>
                </a:r>
                <a14:m>
                  <m:oMath xmlns:m="http://schemas.openxmlformats.org/officeDocument/2006/math">
                    <m:r>
                      <a:rPr lang="ru-RU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ru-RU" sz="2200" dirty="0">
                    <a:solidFill>
                      <a:schemeClr val="bg1"/>
                    </a:solidFill>
                  </a:rPr>
                  <a:t> 10-100 тысяч регионов кандидатов.</a:t>
                </a:r>
              </a:p>
              <a:p>
                <a:pPr lvl="1">
                  <a:lnSpc>
                    <a:spcPct val="100000"/>
                  </a:lnSpc>
                  <a:spcBef>
                    <a:spcPts val="400"/>
                  </a:spcBef>
                  <a:defRPr sz="2000"/>
                </a:pPr>
                <a:r>
                  <a:rPr lang="ru-RU" sz="2200" dirty="0">
                    <a:solidFill>
                      <a:schemeClr val="bg1"/>
                    </a:solidFill>
                  </a:rPr>
                  <a:t>Предполагается, что большая часть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анхоров</a:t>
                </a:r>
                <a:r>
                  <a:rPr lang="ru-RU" sz="2200" dirty="0">
                    <a:solidFill>
                      <a:schemeClr val="bg1"/>
                    </a:solidFill>
                  </a:rPr>
                  <a:t> будет пустыми – сеть легко их классифицирует как фон</a:t>
                </a:r>
                <a:r>
                  <a:rPr lang="en-US" sz="2200" dirty="0">
                    <a:solidFill>
                      <a:schemeClr val="bg1"/>
                    </a:solidFill>
                  </a:rPr>
                  <a:t> - easy negatives samples</a:t>
                </a:r>
                <a:r>
                  <a:rPr lang="ru-RU" sz="2200" dirty="0">
                    <a:solidFill>
                      <a:schemeClr val="bg1"/>
                    </a:solidFill>
                  </a:rPr>
                  <a:t>, </a:t>
                </a:r>
              </a:p>
              <a:p>
                <a:pPr lvl="1">
                  <a:lnSpc>
                    <a:spcPct val="100000"/>
                  </a:lnSpc>
                  <a:spcBef>
                    <a:spcPts val="400"/>
                  </a:spcBef>
                  <a:defRPr sz="2000"/>
                </a:pPr>
                <a:r>
                  <a:rPr lang="ru-RU" sz="2200" dirty="0">
                    <a:solidFill>
                      <a:schemeClr val="bg1"/>
                    </a:solidFill>
                  </a:rPr>
                  <a:t>Часто объекты сложны для классификации и не попадают в отбор</a:t>
                </a:r>
                <a:r>
                  <a:rPr lang="en-US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>
                    <a:solidFill>
                      <a:schemeClr val="bg1"/>
                    </a:solidFill>
                  </a:rPr>
                  <a:t>итогового </a:t>
                </a:r>
                <a:r>
                  <a:rPr lang="en" sz="2200" dirty="0">
                    <a:solidFill>
                      <a:schemeClr val="bg1"/>
                    </a:solidFill>
                  </a:rPr>
                  <a:t>NMS </a:t>
                </a:r>
                <a:r>
                  <a:rPr lang="ru-RU" sz="2200" dirty="0">
                    <a:solidFill>
                      <a:schemeClr val="bg1"/>
                    </a:solidFill>
                  </a:rPr>
                  <a:t>из-за сложности обучения для них – такие объекты называют </a:t>
                </a:r>
                <a:r>
                  <a:rPr lang="en-US" sz="2200" dirty="0">
                    <a:solidFill>
                      <a:schemeClr val="bg1"/>
                    </a:solidFill>
                  </a:rPr>
                  <a:t>hard positive samples.</a:t>
                </a:r>
                <a:endParaRPr lang="ru-RU" sz="2200" dirty="0">
                  <a:solidFill>
                    <a:schemeClr val="bg1"/>
                  </a:solidFill>
                </a:endParaRPr>
              </a:p>
              <a:p>
                <a:pPr lvl="1">
                  <a:lnSpc>
                    <a:spcPct val="100000"/>
                  </a:lnSpc>
                  <a:spcBef>
                    <a:spcPts val="400"/>
                  </a:spcBef>
                  <a:defRPr sz="2000"/>
                </a:pPr>
                <a:r>
                  <a:rPr lang="ru-RU" sz="2200" dirty="0">
                    <a:solidFill>
                      <a:schemeClr val="bg1"/>
                    </a:solidFill>
                  </a:rPr>
                  <a:t>Для их компенсации возможны несколько подходов:</a:t>
                </a:r>
              </a:p>
              <a:p>
                <a:pPr lvl="2">
                  <a:lnSpc>
                    <a:spcPct val="100000"/>
                  </a:lnSpc>
                  <a:spcBef>
                    <a:spcPts val="400"/>
                  </a:spcBef>
                  <a:defRPr sz="2000"/>
                </a:pPr>
                <a:r>
                  <a:rPr lang="ru-RU" sz="2200" dirty="0">
                    <a:solidFill>
                      <a:schemeClr val="bg1"/>
                    </a:solidFill>
                  </a:rPr>
                  <a:t>в предыдущих моделях дисбаланс компенсировался промежуточным </a:t>
                </a:r>
                <a:r>
                  <a:rPr lang="en-US" sz="2200" dirty="0">
                    <a:solidFill>
                      <a:schemeClr val="bg1"/>
                    </a:solidFill>
                  </a:rPr>
                  <a:t>NMS</a:t>
                </a:r>
                <a:endParaRPr lang="ru-RU" sz="2200" dirty="0">
                  <a:solidFill>
                    <a:schemeClr val="bg1"/>
                  </a:solidFill>
                </a:endParaRPr>
              </a:p>
              <a:p>
                <a:pPr lvl="2">
                  <a:lnSpc>
                    <a:spcPct val="100000"/>
                  </a:lnSpc>
                  <a:spcBef>
                    <a:spcPts val="400"/>
                  </a:spcBef>
                  <a:defRPr sz="2000"/>
                </a:pPr>
                <a:r>
                  <a:rPr lang="ru-RU" sz="2200" dirty="0">
                    <a:solidFill>
                      <a:schemeClr val="bg1"/>
                    </a:solidFill>
                  </a:rPr>
                  <a:t>дополнительное формирование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минибатча</a:t>
                </a:r>
                <a:r>
                  <a:rPr lang="ru-RU" sz="2200" dirty="0">
                    <a:solidFill>
                      <a:schemeClr val="bg1"/>
                    </a:solidFill>
                  </a:rPr>
                  <a:t> (например увеличенное число примеров с только фоном или примеров со сложными случаями (</a:t>
                </a:r>
                <a:r>
                  <a:rPr lang="en-US" sz="2200" dirty="0">
                    <a:solidFill>
                      <a:schemeClr val="bg1"/>
                    </a:solidFill>
                  </a:rPr>
                  <a:t>On-line Hard Example Mining</a:t>
                </a:r>
                <a:r>
                  <a:rPr lang="ru-RU" sz="2200" dirty="0">
                    <a:solidFill>
                      <a:schemeClr val="bg1"/>
                    </a:solidFill>
                  </a:rPr>
                  <a:t>)). </a:t>
                </a:r>
              </a:p>
              <a:p>
                <a:pPr lvl="2">
                  <a:lnSpc>
                    <a:spcPct val="100000"/>
                  </a:lnSpc>
                  <a:spcBef>
                    <a:spcPts val="400"/>
                  </a:spcBef>
                  <a:defRPr sz="2000"/>
                </a:pPr>
                <a:r>
                  <a:rPr lang="ru-RU" sz="2200" dirty="0">
                    <a:solidFill>
                      <a:schemeClr val="bg1"/>
                    </a:solidFill>
                  </a:rPr>
                  <a:t>Компенсация дисбаланса функцией потерь</a:t>
                </a:r>
                <a:endParaRPr lang="en" sz="2200" dirty="0">
                  <a:solidFill>
                    <a:schemeClr val="bg1"/>
                  </a:solidFill>
                </a:endParaRPr>
              </a:p>
              <a:p>
                <a:pPr lvl="2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endParaRPr lang="ru-RU" sz="1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51" name="Объект 2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94644" y="1249990"/>
                <a:ext cx="11617653" cy="5458818"/>
              </a:xfrm>
              <a:prstGeom prst="rect">
                <a:avLst/>
              </a:prstGeom>
              <a:blipFill>
                <a:blip r:embed="rId2"/>
                <a:stretch>
                  <a:fillRect l="-630" t="-781" r="-3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Прямоугольник 4"/>
          <p:cNvSpPr/>
          <p:nvPr/>
        </p:nvSpPr>
        <p:spPr>
          <a:xfrm>
            <a:off x="222894" y="1356533"/>
            <a:ext cx="11211379" cy="292806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768400" y="4636694"/>
            <a:ext cx="11211379" cy="292806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261332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Прямоугольник 3"/>
          <p:cNvSpPr txBox="1"/>
          <p:nvPr/>
        </p:nvSpPr>
        <p:spPr>
          <a:xfrm>
            <a:off x="7207247" y="6035452"/>
            <a:ext cx="9239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BFBFBF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BFBFB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0" name="Заголовок 1"/>
          <p:cNvSpPr txBox="1">
            <a:spLocks noGrp="1"/>
          </p:cNvSpPr>
          <p:nvPr>
            <p:ph type="title"/>
          </p:nvPr>
        </p:nvSpPr>
        <p:spPr>
          <a:xfrm>
            <a:off x="653143" y="365124"/>
            <a:ext cx="10700657" cy="1057275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lang="en" sz="4800" b="1" dirty="0" err="1">
                <a:solidFill>
                  <a:schemeClr val="bg1"/>
                </a:solidFill>
              </a:rPr>
              <a:t>RetinaNet</a:t>
            </a:r>
            <a:endParaRPr sz="4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1" name="Объект 2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94644" y="1249990"/>
                <a:ext cx="11617653" cy="5458818"/>
              </a:xfrm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:pPr marL="228600" lvl="1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2200" dirty="0">
                    <a:solidFill>
                      <a:schemeClr val="bg1"/>
                    </a:solidFill>
                  </a:rPr>
                  <a:t>Для балансирования таких случаев предложен </a:t>
                </a:r>
                <a:r>
                  <a:rPr lang="en" sz="2200" dirty="0">
                    <a:solidFill>
                      <a:schemeClr val="bg1"/>
                    </a:solidFill>
                  </a:rPr>
                  <a:t>focal loss</a:t>
                </a:r>
              </a:p>
              <a:p>
                <a:pPr algn="ctr">
                  <a:lnSpc>
                    <a:spcPct val="100000"/>
                  </a:lnSpc>
                  <a:spcBef>
                    <a:spcPts val="0"/>
                  </a:spcBef>
                  <a:buSzTx/>
                  <a:buNone/>
                  <a:defRPr sz="2000">
                    <a:latin typeface="Cambria Math"/>
                    <a:ea typeface="Cambria Math"/>
                    <a:cs typeface="Cambria Math"/>
                    <a:sym typeface="Cambria Math"/>
                  </a:defRP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𝑐𝑙𝑠</m:t>
                        </m:r>
                      </m:sub>
                    </m:sSub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sSup>
                      <m:sSupPr>
                        <m:ctrlP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ar-AE" sz="2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ar-AE" sz="2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ar-AE" sz="2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ar-AE" sz="2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d>
                      </m:e>
                      <m:sup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</m:sup>
                    </m:sSup>
                    <m:func>
                      <m:funcPr>
                        <m:ctrlP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func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ru-RU" sz="2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где </m:t>
                    </m:r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если</m:t>
                    </m:r>
                    <m:r>
                      <a:rPr lang="ru-RU" sz="2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̂"/>
                        <m:ctrlP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;в другом случае </m:t>
                    </m:r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̂"/>
                        <m:ctrlP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ar-AE" sz="2200" dirty="0">
                    <a:solidFill>
                      <a:schemeClr val="bg1"/>
                    </a:solidFill>
                    <a:latin typeface="+mj-lt"/>
                    <a:ea typeface="+mj-ea"/>
                    <a:cs typeface="+mj-cs"/>
                    <a:sym typeface="Calibri"/>
                  </a:rPr>
                  <a:t>.</a:t>
                </a:r>
              </a:p>
              <a:p>
                <a:pPr marL="228600" lvl="1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2200" dirty="0">
                    <a:solidFill>
                      <a:schemeClr val="bg1"/>
                    </a:solidFill>
                  </a:rPr>
                  <a:t>При этом подходе все объекты в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батче</a:t>
                </a:r>
                <a:r>
                  <a:rPr lang="ru-RU" sz="2200" dirty="0">
                    <a:solidFill>
                      <a:schemeClr val="bg1"/>
                    </a:solidFill>
                  </a:rPr>
                  <a:t>, которые сложны для классификации получат гораздо больший вес, чем, те, которые легко классифицировать</a:t>
                </a:r>
              </a:p>
              <a:p>
                <a:pPr marL="685800" lvl="2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2200" dirty="0">
                    <a:solidFill>
                      <a:schemeClr val="bg1"/>
                    </a:solidFill>
                  </a:rPr>
                  <a:t>Сложные объекты – значит маленький </a:t>
                </a:r>
                <a:r>
                  <a:rPr lang="en" sz="2200" dirty="0">
                    <a:solidFill>
                      <a:schemeClr val="bg1"/>
                    </a:solidFill>
                  </a:rPr>
                  <a:t>score </a:t>
                </a:r>
                <a:endParaRPr lang="ru-RU" sz="2200" dirty="0">
                  <a:solidFill>
                    <a:schemeClr val="bg1"/>
                  </a:solidFill>
                </a:endParaRPr>
              </a:p>
              <a:p>
                <a:pPr marL="685800" lvl="2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2200" dirty="0">
                    <a:solidFill>
                      <a:schemeClr val="bg1"/>
                    </a:solidFill>
                  </a:rPr>
                  <a:t>В статье </a:t>
                </a:r>
                <a14:m>
                  <m:oMath xmlns:m="http://schemas.openxmlformats.org/officeDocument/2006/math"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𝛾</m:t>
                    </m:r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22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;</m:t>
                    </m:r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US" sz="2200" dirty="0">
                  <a:solidFill>
                    <a:schemeClr val="bg1"/>
                  </a:solidFill>
                </a:endParaRPr>
              </a:p>
              <a:p>
                <a:pPr marL="685800" lvl="2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14:m>
                  <m:oMath xmlns:m="http://schemas.openxmlformats.org/officeDocument/2006/math"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sz="2200" dirty="0">
                    <a:solidFill>
                      <a:schemeClr val="bg1"/>
                    </a:solidFill>
                  </a:rPr>
                  <a:t>подбирается обратно-пропорционально отношению числа сложно классифицируемых примеров к общему числу примеров </a:t>
                </a:r>
                <a:endParaRPr lang="en-US" sz="2200" dirty="0">
                  <a:solidFill>
                    <a:schemeClr val="bg1"/>
                  </a:solidFill>
                </a:endParaRPr>
              </a:p>
              <a:p>
                <a:pPr marL="228600" lvl="1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2200" dirty="0">
                    <a:solidFill>
                      <a:schemeClr val="bg1"/>
                    </a:solidFill>
                  </a:rPr>
                  <a:t>Общая функция потерь считается как </a:t>
                </a:r>
                <a:r>
                  <a:rPr lang="ru-RU" sz="2200" i="1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/>
                </a:r>
                <a:br>
                  <a:rPr lang="ru-RU" sz="2200" i="1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𝐿</m:t>
                    </m:r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=</m:t>
                    </m:r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𝑙𝑜𝑐</m:t>
                        </m:r>
                      </m:sub>
                    </m:sSub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+ </m:t>
                    </m:r>
                    <m:sSub>
                      <m:sSubPr>
                        <m:ctrlP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𝑐𝑙𝑠</m:t>
                        </m:r>
                      </m:sub>
                    </m:sSub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ar-AE" sz="2200" i="1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/>
                </a:r>
                <a:br>
                  <a:rPr lang="ar-AE" sz="2200" i="1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где </m:t>
                    </m:r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ru-RU" sz="2200" dirty="0">
                    <a:solidFill>
                      <a:schemeClr val="bg1"/>
                    </a:solidFill>
                  </a:rPr>
                  <a:t> –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гиперпараметр</a:t>
                </a:r>
                <a:r>
                  <a:rPr lang="ru-RU" sz="2200" dirty="0">
                    <a:solidFill>
                      <a:schemeClr val="bg1"/>
                    </a:solidFill>
                  </a:rPr>
                  <a:t>;</a:t>
                </a:r>
                <a:br>
                  <a:rPr lang="ru-RU" sz="2200" dirty="0">
                    <a:solidFill>
                      <a:schemeClr val="bg1"/>
                    </a:solidFill>
                  </a:rPr>
                </a:b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𝑙𝑜𝑐</m:t>
                        </m:r>
                      </m:sub>
                    </m:sSub>
                  </m:oMath>
                </a14:m>
                <a:r>
                  <a:rPr lang="ar-AE" sz="2200" dirty="0">
                    <a:solidFill>
                      <a:schemeClr val="bg1"/>
                    </a:solidFill>
                  </a:rPr>
                  <a:t> - </a:t>
                </a:r>
                <a:r>
                  <a:rPr lang="ru-RU" sz="2200" dirty="0">
                    <a:solidFill>
                      <a:schemeClr val="bg1"/>
                    </a:solidFill>
                  </a:rPr>
                  <a:t>модифицированный </a:t>
                </a:r>
                <a:r>
                  <a:rPr lang="en" sz="2200" dirty="0">
                    <a:solidFill>
                      <a:schemeClr val="bg1"/>
                    </a:solidFill>
                  </a:rPr>
                  <a:t>Huber Loss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en-US" sz="2200" dirty="0">
                    <a:solidFill>
                      <a:schemeClr val="bg1"/>
                    </a:solidFill>
                  </a:rPr>
                  <a:t>(L1-soft loss)</a:t>
                </a:r>
                <a:r>
                  <a:rPr lang="en" sz="2200" dirty="0">
                    <a:solidFill>
                      <a:schemeClr val="bg1"/>
                    </a:solidFill>
                  </a:rPr>
                  <a:t>.</a:t>
                </a:r>
                <a:endParaRPr lang="ru-RU" sz="2200" dirty="0">
                  <a:solidFill>
                    <a:schemeClr val="bg1"/>
                  </a:solidFill>
                </a:endParaRPr>
              </a:p>
              <a:p>
                <a:pPr marL="685800" lvl="2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1800" dirty="0">
                    <a:solidFill>
                      <a:schemeClr val="bg1"/>
                    </a:solidFill>
                  </a:rPr>
                  <a:t>Позитивные семплы с </a:t>
                </a:r>
                <a14:m>
                  <m:oMath xmlns:m="http://schemas.openxmlformats.org/officeDocument/2006/math">
                    <m:r>
                      <a:rPr lang="en-US" sz="18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𝐼𝑜𝑈</m:t>
                    </m:r>
                    <m:r>
                      <a:rPr lang="en-US" sz="18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sz="18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18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8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5</m:t>
                    </m:r>
                    <m:r>
                      <a:rPr lang="ru-RU" sz="1800" b="0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ru-RU" sz="1800" dirty="0">
                    <a:solidFill>
                      <a:schemeClr val="bg1"/>
                    </a:solidFill>
                  </a:rPr>
                  <a:t> негативные с </a:t>
                </a:r>
                <a14:m>
                  <m:oMath xmlns:m="http://schemas.openxmlformats.org/officeDocument/2006/math">
                    <m:r>
                      <a:rPr lang="en-US" sz="18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𝐼𝑜𝑈</m:t>
                    </m:r>
                    <m:r>
                      <a:rPr lang="en-US" sz="1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18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18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en-US" sz="1800" dirty="0">
                    <a:solidFill>
                      <a:schemeClr val="bg1"/>
                    </a:solidFill>
                  </a:rPr>
                  <a:t>; </a:t>
                </a:r>
                <a:r>
                  <a:rPr lang="ru-RU" sz="1800" dirty="0">
                    <a:solidFill>
                      <a:schemeClr val="bg1"/>
                    </a:solidFill>
                  </a:rPr>
                  <a:t>остальные игнорируются.</a:t>
                </a:r>
              </a:p>
              <a:p>
                <a:pPr marL="1143000" lvl="3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ar-A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ar-A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𝑐𝑙𝑠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bg1"/>
                    </a:solidFill>
                  </a:rPr>
                  <a:t> </a:t>
                </a:r>
                <a:r>
                  <a:rPr lang="ru-RU" sz="1600" dirty="0">
                    <a:solidFill>
                      <a:schemeClr val="bg1"/>
                    </a:solidFill>
                  </a:rPr>
                  <a:t>только для позитивных семплов</a:t>
                </a:r>
                <a:r>
                  <a:rPr lang="ru-RU" sz="1600" dirty="0" smtClean="0">
                    <a:solidFill>
                      <a:schemeClr val="bg1"/>
                    </a:solidFill>
                  </a:rPr>
                  <a:t>.</a:t>
                </a:r>
                <a:endParaRPr lang="en-US" sz="1600" dirty="0" smtClean="0">
                  <a:solidFill>
                    <a:schemeClr val="bg1"/>
                  </a:solidFill>
                </a:endParaRPr>
              </a:p>
              <a:p>
                <a:pPr marL="1143000" lvl="3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1600" dirty="0" smtClean="0">
                    <a:solidFill>
                      <a:schemeClr val="bg1"/>
                    </a:solidFill>
                  </a:rPr>
                  <a:t>То есть семплы которые часто пересекаются – позитивные, типа сеть что то выделит, хоть и </a:t>
                </a:r>
                <a:r>
                  <a:rPr lang="ru-RU" sz="1600" dirty="0" err="1" smtClean="0">
                    <a:solidFill>
                      <a:schemeClr val="bg1"/>
                    </a:solidFill>
                  </a:rPr>
                  <a:t>неуверено</a:t>
                </a:r>
                <a:r>
                  <a:rPr lang="ru-RU" sz="1600" dirty="0" smtClean="0">
                    <a:solidFill>
                      <a:schemeClr val="bg1"/>
                    </a:solidFill>
                  </a:rPr>
                  <a:t>.</a:t>
                </a:r>
              </a:p>
              <a:p>
                <a:pPr marL="1143000" lvl="3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1600" dirty="0" smtClean="0">
                    <a:solidFill>
                      <a:schemeClr val="bg1"/>
                    </a:solidFill>
                  </a:rPr>
                  <a:t>Если явно разбросанные объекты, то есть </a:t>
                </a:r>
                <a14:m>
                  <m:oMath xmlns:m="http://schemas.openxmlformats.org/officeDocument/2006/math">
                    <m:r>
                      <a:rPr lang="en-US" sz="16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𝐼𝑜𝑈</m:t>
                    </m:r>
                    <m:r>
                      <a:rPr lang="en-US" sz="16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16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16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6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ru-RU" sz="1600" dirty="0" smtClean="0">
                    <a:solidFill>
                      <a:schemeClr val="bg1"/>
                    </a:solidFill>
                  </a:rPr>
                  <a:t> – вероятно фон.</a:t>
                </a:r>
              </a:p>
              <a:p>
                <a:pPr marL="1143000" lvl="3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1600" dirty="0" smtClean="0">
                    <a:solidFill>
                      <a:schemeClr val="bg1"/>
                    </a:solidFill>
                  </a:rPr>
                  <a:t>Это как бы независимый признак по которому без потери </a:t>
                </a:r>
                <a:r>
                  <a:rPr lang="ru-RU" sz="1600" dirty="0" err="1" smtClean="0">
                    <a:solidFill>
                      <a:schemeClr val="bg1"/>
                    </a:solidFill>
                  </a:rPr>
                  <a:t>лосса</a:t>
                </a:r>
                <a:r>
                  <a:rPr lang="ru-RU" sz="1600" dirty="0" smtClean="0">
                    <a:solidFill>
                      <a:schemeClr val="bg1"/>
                    </a:solidFill>
                  </a:rPr>
                  <a:t> обучать сеть</a:t>
                </a:r>
                <a:endParaRPr lang="ru-RU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51" name="Объект 2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94644" y="1249990"/>
                <a:ext cx="11617653" cy="5458818"/>
              </a:xfrm>
              <a:prstGeom prst="rect">
                <a:avLst/>
              </a:prstGeom>
              <a:blipFill>
                <a:blip r:embed="rId2"/>
                <a:stretch>
                  <a:fillRect l="-630" t="-781" r="-3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Прямоугольник 4"/>
          <p:cNvSpPr/>
          <p:nvPr/>
        </p:nvSpPr>
        <p:spPr>
          <a:xfrm>
            <a:off x="222894" y="1356533"/>
            <a:ext cx="11211379" cy="677366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18852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1239864" y="4006312"/>
            <a:ext cx="9616699" cy="236349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6" name="Заголовок 1"/>
          <p:cNvSpPr txBox="1">
            <a:spLocks noGrp="1"/>
          </p:cNvSpPr>
          <p:nvPr>
            <p:ph type="title"/>
          </p:nvPr>
        </p:nvSpPr>
        <p:spPr>
          <a:xfrm>
            <a:off x="761999" y="305303"/>
            <a:ext cx="10881053" cy="107355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sz="4800" b="1" dirty="0">
                <a:solidFill>
                  <a:schemeClr val="bg1"/>
                </a:solidFill>
              </a:rPr>
              <a:t>YOLO (You Look Only Once)</a:t>
            </a:r>
          </a:p>
        </p:txBody>
      </p:sp>
      <p:sp>
        <p:nvSpPr>
          <p:cNvPr id="267" name="Объект 2"/>
          <p:cNvSpPr txBox="1">
            <a:spLocks noGrp="1"/>
          </p:cNvSpPr>
          <p:nvPr>
            <p:ph type="body" idx="1"/>
          </p:nvPr>
        </p:nvSpPr>
        <p:spPr>
          <a:xfrm>
            <a:off x="384650" y="1130949"/>
            <a:ext cx="10881053" cy="5142923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defRPr sz="2000"/>
            </a:pPr>
            <a:r>
              <a:rPr sz="2200" dirty="0">
                <a:solidFill>
                  <a:schemeClr val="bg1"/>
                </a:solidFill>
              </a:rPr>
              <a:t>YOLO </a:t>
            </a:r>
            <a:r>
              <a:rPr sz="2200" dirty="0" err="1">
                <a:solidFill>
                  <a:schemeClr val="bg1"/>
                </a:solidFill>
              </a:rPr>
              <a:t>решает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задачу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обнаружения</a:t>
            </a:r>
            <a:r>
              <a:rPr sz="2200" dirty="0">
                <a:solidFill>
                  <a:schemeClr val="bg1"/>
                </a:solidFill>
              </a:rPr>
              <a:t>, </a:t>
            </a:r>
            <a:r>
              <a:rPr sz="2200" dirty="0" err="1">
                <a:solidFill>
                  <a:schemeClr val="bg1"/>
                </a:solidFill>
              </a:rPr>
              <a:t>как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задачу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регрессии</a:t>
            </a:r>
            <a:r>
              <a:rPr sz="2200" dirty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100000"/>
              </a:lnSpc>
              <a:spcBef>
                <a:spcPts val="0"/>
              </a:spcBef>
              <a:defRPr sz="2000"/>
            </a:pPr>
            <a:r>
              <a:rPr sz="2200" dirty="0" err="1">
                <a:solidFill>
                  <a:schemeClr val="bg1"/>
                </a:solidFill>
              </a:rPr>
              <a:t>Сеть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преобразует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изображение</a:t>
            </a:r>
            <a:r>
              <a:rPr sz="2200" dirty="0">
                <a:solidFill>
                  <a:schemeClr val="bg1"/>
                </a:solidFill>
              </a:rPr>
              <a:t> в 30 </a:t>
            </a:r>
            <a:r>
              <a:rPr sz="2200" dirty="0" err="1">
                <a:solidFill>
                  <a:schemeClr val="bg1"/>
                </a:solidFill>
              </a:rPr>
              <a:t>матриц</a:t>
            </a:r>
            <a:r>
              <a:rPr sz="2200" dirty="0">
                <a:solidFill>
                  <a:schemeClr val="bg1"/>
                </a:solidFill>
              </a:rPr>
              <a:t> 7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ru-RU" sz="2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×</a:t>
            </a:r>
            <a:r>
              <a:rPr lang="en-US" sz="2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2200" dirty="0">
                <a:solidFill>
                  <a:schemeClr val="bg1"/>
                </a:solidFill>
              </a:rPr>
              <a:t>7</a:t>
            </a:r>
            <a:r>
              <a:rPr lang="ru-RU" sz="2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×</a:t>
            </a:r>
            <a:r>
              <a:rPr lang="en-US" sz="2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30</a:t>
            </a:r>
            <a:r>
              <a:rPr sz="2200" dirty="0">
                <a:solidFill>
                  <a:schemeClr val="bg1"/>
                </a:solidFill>
              </a:rPr>
              <a:t> (</a:t>
            </a:r>
            <a:r>
              <a:rPr sz="2200" dirty="0" err="1">
                <a:solidFill>
                  <a:schemeClr val="bg1"/>
                </a:solidFill>
              </a:rPr>
              <a:t>тензонр</a:t>
            </a:r>
            <a:r>
              <a:rPr sz="2200" dirty="0">
                <a:solidFill>
                  <a:schemeClr val="bg1"/>
                </a:solidFill>
              </a:rPr>
              <a:t>) </a:t>
            </a:r>
          </a:p>
          <a:p>
            <a:pPr marL="685800" lvl="1" indent="-228600">
              <a:lnSpc>
                <a:spcPct val="100000"/>
              </a:lnSpc>
              <a:spcBef>
                <a:spcPts val="0"/>
              </a:spcBef>
              <a:defRPr sz="2000"/>
            </a:pPr>
            <a:r>
              <a:rPr sz="2200" dirty="0" err="1">
                <a:solidFill>
                  <a:schemeClr val="bg1"/>
                </a:solidFill>
              </a:rPr>
              <a:t>где</a:t>
            </a:r>
            <a:r>
              <a:rPr sz="2200" dirty="0">
                <a:solidFill>
                  <a:schemeClr val="bg1"/>
                </a:solidFill>
              </a:rPr>
              <a:t> </a:t>
            </a:r>
          </a:p>
          <a:p>
            <a:pPr marL="1143000" lvl="2" indent="-228600">
              <a:lnSpc>
                <a:spcPct val="100000"/>
              </a:lnSpc>
              <a:spcBef>
                <a:spcPts val="0"/>
              </a:spcBef>
              <a:defRPr sz="2000"/>
            </a:pPr>
            <a:r>
              <a:rPr dirty="0">
                <a:solidFill>
                  <a:schemeClr val="bg1"/>
                </a:solidFill>
              </a:rPr>
              <a:t>7x7 – 49 </a:t>
            </a:r>
            <a:r>
              <a:rPr dirty="0" err="1">
                <a:solidFill>
                  <a:schemeClr val="bg1"/>
                </a:solidFill>
              </a:rPr>
              <a:t>ячеек</a:t>
            </a:r>
            <a:r>
              <a:rPr dirty="0">
                <a:solidFill>
                  <a:schemeClr val="bg1"/>
                </a:solidFill>
              </a:rPr>
              <a:t>, в </a:t>
            </a:r>
            <a:r>
              <a:rPr dirty="0" err="1">
                <a:solidFill>
                  <a:schemeClr val="bg1"/>
                </a:solidFill>
              </a:rPr>
              <a:t>которых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могут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быть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найдены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объекты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ru-RU" dirty="0">
                <a:solidFill>
                  <a:schemeClr val="bg1"/>
                </a:solidFill>
              </a:rPr>
              <a:t>размером</a:t>
            </a:r>
            <a:r>
              <a:rPr dirty="0">
                <a:solidFill>
                  <a:schemeClr val="bg1"/>
                </a:solidFill>
              </a:rPr>
              <a:t> (</a:t>
            </a:r>
            <a:r>
              <a:rPr dirty="0" err="1">
                <a:solidFill>
                  <a:schemeClr val="bg1"/>
                </a:solidFill>
              </a:rPr>
              <a:t>x,y,w,h,c</a:t>
            </a:r>
            <a:r>
              <a:rPr dirty="0">
                <a:solidFill>
                  <a:schemeClr val="bg1"/>
                </a:solidFill>
              </a:rPr>
              <a:t>)*B+</a:t>
            </a:r>
            <a:r>
              <a:rPr lang="en-US" dirty="0">
                <a:solidFill>
                  <a:schemeClr val="bg1"/>
                </a:solidFill>
              </a:rPr>
              <a:t>K</a:t>
            </a:r>
            <a:r>
              <a:rPr dirty="0">
                <a:solidFill>
                  <a:schemeClr val="bg1"/>
                </a:solidFill>
              </a:rPr>
              <a:t>,  </a:t>
            </a:r>
            <a:endParaRPr lang="en-US" dirty="0">
              <a:solidFill>
                <a:schemeClr val="bg1"/>
              </a:solidFill>
            </a:endParaRPr>
          </a:p>
          <a:p>
            <a:pPr marL="1143000" lvl="2" indent="-228600">
              <a:lnSpc>
                <a:spcPct val="100000"/>
              </a:lnSpc>
              <a:spcBef>
                <a:spcPts val="0"/>
              </a:spcBef>
              <a:defRPr sz="2000"/>
            </a:pPr>
            <a:r>
              <a:rPr dirty="0" err="1">
                <a:solidFill>
                  <a:schemeClr val="bg1"/>
                </a:solidFill>
              </a:rPr>
              <a:t>x,y,w,h</a:t>
            </a:r>
            <a:r>
              <a:rPr dirty="0">
                <a:solidFill>
                  <a:schemeClr val="bg1"/>
                </a:solidFill>
              </a:rPr>
              <a:t> – </a:t>
            </a:r>
            <a:r>
              <a:rPr dirty="0" err="1">
                <a:solidFill>
                  <a:schemeClr val="bg1"/>
                </a:solidFill>
              </a:rPr>
              <a:t>координаты</a:t>
            </a:r>
            <a:r>
              <a:rPr dirty="0">
                <a:solidFill>
                  <a:schemeClr val="bg1"/>
                </a:solidFill>
              </a:rPr>
              <a:t> и </a:t>
            </a:r>
            <a:r>
              <a:rPr dirty="0" err="1">
                <a:solidFill>
                  <a:schemeClr val="bg1"/>
                </a:solidFill>
              </a:rPr>
              <a:t>размер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Bbox</a:t>
            </a:r>
            <a:endParaRPr lang="en-US" dirty="0">
              <a:solidFill>
                <a:schemeClr val="bg1"/>
              </a:solidFill>
            </a:endParaRPr>
          </a:p>
          <a:p>
            <a:pPr marL="1143000" lvl="2" indent="-228600"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dirty="0">
                <a:solidFill>
                  <a:schemeClr val="bg1"/>
                </a:solidFill>
              </a:rPr>
              <a:t>с</a:t>
            </a:r>
            <a:r>
              <a:rPr dirty="0">
                <a:solidFill>
                  <a:schemeClr val="bg1"/>
                </a:solidFill>
              </a:rPr>
              <a:t> – </a:t>
            </a:r>
            <a:r>
              <a:rPr lang="ru-RU" dirty="0">
                <a:solidFill>
                  <a:schemeClr val="bg1"/>
                </a:solidFill>
              </a:rPr>
              <a:t>уверенность того, что </a:t>
            </a:r>
            <a:r>
              <a:rPr dirty="0">
                <a:solidFill>
                  <a:schemeClr val="bg1"/>
                </a:solidFill>
              </a:rPr>
              <a:t>в </a:t>
            </a:r>
            <a:r>
              <a:rPr dirty="0" err="1">
                <a:solidFill>
                  <a:schemeClr val="bg1"/>
                </a:solidFill>
              </a:rPr>
              <a:t>Bbox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есть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объект</a:t>
            </a:r>
            <a:r>
              <a:rPr lang="ru-RU" dirty="0">
                <a:solidFill>
                  <a:schemeClr val="bg1"/>
                </a:solidFill>
              </a:rPr>
              <a:t> (не фон)</a:t>
            </a:r>
            <a:r>
              <a:rPr dirty="0">
                <a:solidFill>
                  <a:schemeClr val="bg1"/>
                </a:solidFill>
              </a:rPr>
              <a:t>, </a:t>
            </a:r>
            <a:endParaRPr lang="en-US" dirty="0">
              <a:solidFill>
                <a:schemeClr val="bg1"/>
              </a:solidFill>
            </a:endParaRPr>
          </a:p>
          <a:p>
            <a:pPr marL="1143000" lvl="2" indent="-228600">
              <a:lnSpc>
                <a:spcPct val="100000"/>
              </a:lnSpc>
              <a:spcBef>
                <a:spcPts val="0"/>
              </a:spcBef>
              <a:defRPr sz="2000"/>
            </a:pPr>
            <a:r>
              <a:rPr dirty="0">
                <a:solidFill>
                  <a:schemeClr val="bg1"/>
                </a:solidFill>
              </a:rPr>
              <a:t>B – </a:t>
            </a:r>
            <a:r>
              <a:rPr dirty="0" err="1">
                <a:solidFill>
                  <a:schemeClr val="bg1"/>
                </a:solidFill>
              </a:rPr>
              <a:t>число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Bbox</a:t>
            </a:r>
            <a:r>
              <a:rPr dirty="0">
                <a:solidFill>
                  <a:schemeClr val="bg1"/>
                </a:solidFill>
              </a:rPr>
              <a:t> (2 в </a:t>
            </a:r>
            <a:r>
              <a:rPr dirty="0" err="1">
                <a:solidFill>
                  <a:schemeClr val="bg1"/>
                </a:solidFill>
              </a:rPr>
              <a:t>оригинале</a:t>
            </a:r>
            <a:r>
              <a:rPr dirty="0">
                <a:solidFill>
                  <a:schemeClr val="bg1"/>
                </a:solidFill>
              </a:rPr>
              <a:t>), </a:t>
            </a:r>
            <a:endParaRPr lang="ru-RU" dirty="0">
              <a:solidFill>
                <a:schemeClr val="bg1"/>
              </a:solidFill>
            </a:endParaRPr>
          </a:p>
          <a:p>
            <a:pPr marL="1143000" lvl="2" indent="-228600">
              <a:lnSpc>
                <a:spcPct val="100000"/>
              </a:lnSpc>
              <a:spcBef>
                <a:spcPts val="0"/>
              </a:spcBef>
              <a:defRPr sz="2000"/>
            </a:pPr>
            <a:r>
              <a:rPr dirty="0">
                <a:solidFill>
                  <a:schemeClr val="bg1"/>
                </a:solidFill>
              </a:rPr>
              <a:t>S</a:t>
            </a:r>
            <a:r>
              <a:rPr lang="ru-RU" baseline="30000" dirty="0">
                <a:solidFill>
                  <a:schemeClr val="bg1"/>
                </a:solidFill>
              </a:rPr>
              <a:t>2</a:t>
            </a:r>
            <a:r>
              <a:rPr dirty="0">
                <a:solidFill>
                  <a:schemeClr val="bg1"/>
                </a:solidFill>
              </a:rPr>
              <a:t> – </a:t>
            </a:r>
            <a:r>
              <a:rPr dirty="0" err="1">
                <a:solidFill>
                  <a:schemeClr val="bg1"/>
                </a:solidFill>
              </a:rPr>
              <a:t>количество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lang="ru-RU" dirty="0">
                <a:solidFill>
                  <a:schemeClr val="bg1"/>
                </a:solidFill>
              </a:rPr>
              <a:t>объектов</a:t>
            </a:r>
            <a:r>
              <a:rPr dirty="0">
                <a:solidFill>
                  <a:schemeClr val="bg1"/>
                </a:solidFill>
              </a:rPr>
              <a:t>.</a:t>
            </a:r>
            <a:endParaRPr lang="ru-RU" dirty="0">
              <a:solidFill>
                <a:schemeClr val="bg1"/>
              </a:solidFill>
            </a:endParaRPr>
          </a:p>
          <a:p>
            <a:pPr marL="1143000" lvl="2" indent="-228600"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en-US" sz="2200" dirty="0">
                <a:solidFill>
                  <a:schemeClr val="bg1"/>
                </a:solidFill>
              </a:rPr>
              <a:t>K</a:t>
            </a:r>
            <a:r>
              <a:rPr lang="ru-RU" sz="2200" dirty="0">
                <a:solidFill>
                  <a:schemeClr val="bg1"/>
                </a:solidFill>
              </a:rPr>
              <a:t> – число классов</a:t>
            </a:r>
            <a:r>
              <a:rPr sz="2200" dirty="0">
                <a:solidFill>
                  <a:schemeClr val="bg1"/>
                </a:solidFill>
              </a:rPr>
              <a:t/>
            </a:r>
            <a:br>
              <a:rPr sz="2200" dirty="0">
                <a:solidFill>
                  <a:schemeClr val="bg1"/>
                </a:solidFill>
              </a:rPr>
            </a:br>
            <a:endParaRPr sz="2200" dirty="0">
              <a:solidFill>
                <a:schemeClr val="bg1"/>
              </a:solidFill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521293" y="1147454"/>
            <a:ext cx="8067230" cy="818080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914" y="3922682"/>
            <a:ext cx="9388524" cy="2367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1336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/>
          <p:cNvSpPr/>
          <p:nvPr/>
        </p:nvSpPr>
        <p:spPr>
          <a:xfrm>
            <a:off x="3365499" y="4006312"/>
            <a:ext cx="5981701" cy="236349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1" name="Заголовок 1"/>
          <p:cNvSpPr txBox="1">
            <a:spLocks noGrp="1"/>
          </p:cNvSpPr>
          <p:nvPr>
            <p:ph type="title"/>
          </p:nvPr>
        </p:nvSpPr>
        <p:spPr>
          <a:xfrm>
            <a:off x="371474" y="305303"/>
            <a:ext cx="10906126" cy="855840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lang="en" sz="4800" b="1" dirty="0">
                <a:solidFill>
                  <a:schemeClr val="bg1"/>
                </a:solidFill>
              </a:rPr>
              <a:t>YOLO (You Look Only Once)</a:t>
            </a:r>
            <a:endParaRPr sz="4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2" name="Объект 2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240270" y="1176880"/>
                <a:ext cx="11587109" cy="2814095"/>
              </a:xfrm>
              <a:prstGeom prst="rect">
                <a:avLst/>
              </a:prstGeo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2400" dirty="0">
                    <a:solidFill>
                      <a:schemeClr val="bg1"/>
                    </a:solidFill>
                  </a:rPr>
                  <a:t>В основе </a:t>
                </a:r>
                <a:r>
                  <a:rPr lang="ru-RU" sz="2400" dirty="0" err="1">
                    <a:solidFill>
                      <a:schemeClr val="bg1"/>
                    </a:solidFill>
                  </a:rPr>
                  <a:t>работы</a:t>
                </a:r>
                <a:r>
                  <a:rPr lang="ru-RU" sz="2400" dirty="0">
                    <a:solidFill>
                      <a:schemeClr val="bg1"/>
                    </a:solidFill>
                  </a:rPr>
                  <a:t> </a:t>
                </a:r>
                <a:r>
                  <a:rPr lang="en" sz="2400" dirty="0">
                    <a:solidFill>
                      <a:schemeClr val="bg1"/>
                    </a:solidFill>
                  </a:rPr>
                  <a:t>YOLO </a:t>
                </a:r>
                <a:r>
                  <a:rPr lang="ru-RU" sz="2400" dirty="0" err="1">
                    <a:solidFill>
                      <a:schemeClr val="bg1"/>
                    </a:solidFill>
                  </a:rPr>
                  <a:t>идея</a:t>
                </a:r>
                <a:r>
                  <a:rPr lang="ru-RU" sz="2400" dirty="0">
                    <a:solidFill>
                      <a:schemeClr val="bg1"/>
                    </a:solidFill>
                  </a:rPr>
                  <a:t>, </a:t>
                </a:r>
                <a:r>
                  <a:rPr lang="ru-RU" sz="2400" dirty="0" err="1">
                    <a:solidFill>
                      <a:schemeClr val="bg1"/>
                    </a:solidFill>
                  </a:rPr>
                  <a:t>что</a:t>
                </a:r>
                <a:r>
                  <a:rPr lang="ru-RU" sz="2400" dirty="0">
                    <a:solidFill>
                      <a:schemeClr val="bg1"/>
                    </a:solidFill>
                  </a:rPr>
                  <a:t> </a:t>
                </a:r>
                <a:r>
                  <a:rPr lang="ru-RU" sz="2400" dirty="0" err="1">
                    <a:solidFill>
                      <a:schemeClr val="bg1"/>
                    </a:solidFill>
                  </a:rPr>
                  <a:t>изображение</a:t>
                </a:r>
                <a:r>
                  <a:rPr lang="ru-RU" sz="2400" dirty="0">
                    <a:solidFill>
                      <a:schemeClr val="bg1"/>
                    </a:solidFill>
                  </a:rPr>
                  <a:t> </a:t>
                </a:r>
                <a:r>
                  <a:rPr lang="ru-RU" sz="2400" dirty="0" err="1">
                    <a:solidFill>
                      <a:schemeClr val="bg1"/>
                    </a:solidFill>
                  </a:rPr>
                  <a:t>делится</a:t>
                </a:r>
                <a:r>
                  <a:rPr lang="ru-RU" sz="2400" dirty="0">
                    <a:solidFill>
                      <a:schemeClr val="bg1"/>
                    </a:solidFill>
                  </a:rPr>
                  <a:t> </a:t>
                </a:r>
                <a:r>
                  <a:rPr lang="ru-RU" sz="2400" dirty="0" err="1">
                    <a:solidFill>
                      <a:schemeClr val="bg1"/>
                    </a:solidFill>
                  </a:rPr>
                  <a:t>на</a:t>
                </a:r>
                <a:r>
                  <a:rPr lang="ru-RU" sz="24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" sz="24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K</m:t>
                    </m:r>
                    <m:r>
                      <a:rPr lang="en" sz="24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en" sz="24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" sz="2400" dirty="0">
                    <a:solidFill>
                      <a:schemeClr val="bg1"/>
                    </a:solidFill>
                  </a:rPr>
                  <a:t> </a:t>
                </a:r>
                <a:r>
                  <a:rPr lang="ru-RU" sz="2400" dirty="0" err="1">
                    <a:solidFill>
                      <a:schemeClr val="bg1"/>
                    </a:solidFill>
                  </a:rPr>
                  <a:t>клеток</a:t>
                </a:r>
                <a:r>
                  <a:rPr lang="ru-RU" sz="2400" dirty="0">
                    <a:solidFill>
                      <a:schemeClr val="bg1"/>
                    </a:solidFill>
                  </a:rPr>
                  <a:t>.</a:t>
                </a: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dirty="0">
                    <a:solidFill>
                      <a:schemeClr val="bg1"/>
                    </a:solidFill>
                  </a:rPr>
                  <a:t>Для каждой клетки предсказывается 1 или несколько граничащих рамок объекта</a:t>
                </a: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dirty="0">
                    <a:solidFill>
                      <a:schemeClr val="bg1"/>
                    </a:solidFill>
                  </a:rPr>
                  <a:t>Для каждой рамки предсказывается наличие в ней объекта (или фона)</a:t>
                </a: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dirty="0">
                    <a:solidFill>
                      <a:schemeClr val="bg1"/>
                    </a:solidFill>
                  </a:rPr>
                  <a:t>Также для каждой клетки предсказывается класс объекта в ней.</a:t>
                </a:r>
              </a:p>
              <a:p>
                <a:pPr lvl="2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2400" dirty="0">
                    <a:solidFill>
                      <a:schemeClr val="bg1"/>
                    </a:solidFill>
                  </a:rPr>
                  <a:t>Клетка предсказателем та, в которой центр объекта с максимальной вероятностью. </a:t>
                </a:r>
              </a:p>
              <a:p>
                <a:pPr marL="685800" lvl="1" indent="-228600">
                  <a:lnSpc>
                    <a:spcPct val="100000"/>
                  </a:lnSpc>
                  <a:spcBef>
                    <a:spcPts val="0"/>
                  </a:spcBef>
                  <a:defRPr sz="1600"/>
                </a:pPr>
                <a:r>
                  <a:rPr lang="ru-RU" dirty="0">
                    <a:solidFill>
                      <a:schemeClr val="bg1"/>
                    </a:solidFill>
                  </a:rPr>
                  <a:t>В оригинальной работе может быть до 98 </a:t>
                </a:r>
                <a:r>
                  <a:rPr lang="ru-RU" dirty="0" err="1">
                    <a:solidFill>
                      <a:schemeClr val="bg1"/>
                    </a:solidFill>
                  </a:rPr>
                  <a:t>анхоров</a:t>
                </a:r>
                <a:r>
                  <a:rPr lang="ru-RU" dirty="0">
                    <a:solidFill>
                      <a:schemeClr val="bg1"/>
                    </a:solidFill>
                  </a:rPr>
                  <a:t> ((</a:t>
                </a:r>
                <a14:m>
                  <m:oMath xmlns:m="http://schemas.openxmlformats.org/officeDocument/2006/math">
                    <m:r>
                      <a:rPr lang="ru-RU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7×7×2</m:t>
                    </m:r>
                  </m:oMath>
                </a14:m>
                <a:r>
                  <a:rPr lang="ru-RU" dirty="0">
                    <a:solidFill>
                      <a:schemeClr val="bg1"/>
                    </a:solidFill>
                  </a:rPr>
                  <a:t>). </a:t>
                </a: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dirty="0">
                    <a:solidFill>
                      <a:schemeClr val="bg1"/>
                    </a:solidFill>
                  </a:rPr>
                  <a:t>Для построения итоговой рамки объекта используется </a:t>
                </a:r>
                <a:r>
                  <a:rPr lang="en" dirty="0">
                    <a:solidFill>
                      <a:schemeClr val="bg1"/>
                    </a:solidFill>
                  </a:rPr>
                  <a:t>NMS</a:t>
                </a:r>
              </a:p>
            </p:txBody>
          </p:sp>
        </mc:Choice>
        <mc:Fallback xmlns="">
          <p:sp>
            <p:nvSpPr>
              <p:cNvPr id="292" name="Объект 2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40270" y="1176880"/>
                <a:ext cx="11587109" cy="2814095"/>
              </a:xfrm>
              <a:prstGeom prst="rect">
                <a:avLst/>
              </a:prstGeom>
              <a:blipFill>
                <a:blip r:embed="rId2"/>
                <a:stretch>
                  <a:fillRect l="-684" t="-173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Прямоугольник 4"/>
          <p:cNvSpPr/>
          <p:nvPr/>
        </p:nvSpPr>
        <p:spPr>
          <a:xfrm>
            <a:off x="685800" y="1581150"/>
            <a:ext cx="9962260" cy="914222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9999" y="3990975"/>
            <a:ext cx="4983011" cy="2498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4363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Заголовок 1"/>
          <p:cNvSpPr txBox="1">
            <a:spLocks noGrp="1"/>
          </p:cNvSpPr>
          <p:nvPr>
            <p:ph type="title"/>
          </p:nvPr>
        </p:nvSpPr>
        <p:spPr>
          <a:xfrm>
            <a:off x="761999" y="305303"/>
            <a:ext cx="10881053" cy="107355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sz="4800" b="1" dirty="0">
                <a:solidFill>
                  <a:schemeClr val="bg1"/>
                </a:solidFill>
              </a:rPr>
              <a:t>YOLO (You Look Only Once)</a:t>
            </a:r>
          </a:p>
        </p:txBody>
      </p:sp>
      <p:sp>
        <p:nvSpPr>
          <p:cNvPr id="267" name="Объект 2"/>
          <p:cNvSpPr txBox="1">
            <a:spLocks noGrp="1"/>
          </p:cNvSpPr>
          <p:nvPr>
            <p:ph type="body" idx="1"/>
          </p:nvPr>
        </p:nvSpPr>
        <p:spPr>
          <a:xfrm>
            <a:off x="307648" y="1217576"/>
            <a:ext cx="10881053" cy="514292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85750" indent="-285750">
              <a:buSzPct val="100000"/>
              <a:buFont typeface="Arial"/>
              <a:buChar char="•"/>
            </a:pPr>
            <a:r>
              <a:rPr lang="en" sz="2200" dirty="0">
                <a:solidFill>
                  <a:schemeClr val="bg1"/>
                </a:solidFill>
              </a:rPr>
              <a:t>YOLO </a:t>
            </a:r>
            <a:r>
              <a:rPr lang="ru-RU" sz="2200" dirty="0">
                <a:solidFill>
                  <a:schemeClr val="bg1"/>
                </a:solidFill>
              </a:rPr>
              <a:t>использует свой Фреймворк </a:t>
            </a:r>
            <a:r>
              <a:rPr lang="en" sz="2200" dirty="0" err="1">
                <a:solidFill>
                  <a:schemeClr val="bg1"/>
                </a:solidFill>
              </a:rPr>
              <a:t>DarkNet</a:t>
            </a:r>
            <a:r>
              <a:rPr lang="en" sz="2200" dirty="0">
                <a:solidFill>
                  <a:schemeClr val="bg1"/>
                </a:solidFill>
              </a:rPr>
              <a:t> </a:t>
            </a:r>
            <a:r>
              <a:rPr lang="ru-RU" sz="2200" dirty="0">
                <a:solidFill>
                  <a:schemeClr val="bg1"/>
                </a:solidFill>
              </a:rPr>
              <a:t>в качестве </a:t>
            </a:r>
            <a:r>
              <a:rPr lang="en" sz="2200" dirty="0">
                <a:solidFill>
                  <a:schemeClr val="bg1"/>
                </a:solidFill>
              </a:rPr>
              <a:t>backbone </a:t>
            </a:r>
          </a:p>
          <a:p>
            <a:pPr marL="285750" indent="-285750">
              <a:buSzPct val="100000"/>
              <a:buFont typeface="Arial"/>
              <a:buChar char="•"/>
            </a:pPr>
            <a:r>
              <a:rPr lang="ru-RU" sz="2200" dirty="0">
                <a:solidFill>
                  <a:schemeClr val="bg1"/>
                </a:solidFill>
              </a:rPr>
              <a:t>Полная </a:t>
            </a:r>
            <a:r>
              <a:rPr lang="en" sz="2200" dirty="0">
                <a:solidFill>
                  <a:schemeClr val="bg1"/>
                </a:solidFill>
              </a:rPr>
              <a:t>YOLO </a:t>
            </a:r>
            <a:r>
              <a:rPr lang="ru-RU" sz="2200" dirty="0">
                <a:solidFill>
                  <a:schemeClr val="bg1"/>
                </a:solidFill>
              </a:rPr>
              <a:t>на основе </a:t>
            </a:r>
            <a:r>
              <a:rPr lang="en" sz="2200" dirty="0" err="1">
                <a:solidFill>
                  <a:schemeClr val="bg1"/>
                </a:solidFill>
              </a:rPr>
              <a:t>GoogLeNet</a:t>
            </a:r>
            <a:r>
              <a:rPr lang="en" sz="2200" dirty="0">
                <a:solidFill>
                  <a:schemeClr val="bg1"/>
                </a:solidFill>
              </a:rPr>
              <a:t>.</a:t>
            </a:r>
          </a:p>
          <a:p>
            <a:pPr marL="742950" lvl="1" indent="-285750">
              <a:buSzPct val="100000"/>
              <a:buFont typeface="Arial"/>
              <a:buChar char="•"/>
            </a:pPr>
            <a:r>
              <a:rPr lang="en" sz="1800" dirty="0">
                <a:solidFill>
                  <a:schemeClr val="bg1"/>
                </a:solidFill>
              </a:rPr>
              <a:t>Fast YOLO – </a:t>
            </a:r>
            <a:r>
              <a:rPr lang="ru-RU" sz="1800" dirty="0">
                <a:solidFill>
                  <a:schemeClr val="bg1"/>
                </a:solidFill>
              </a:rPr>
              <a:t>сокращённый Фреймворк (9 </a:t>
            </a:r>
            <a:r>
              <a:rPr lang="en" sz="1800" dirty="0">
                <a:solidFill>
                  <a:schemeClr val="bg1"/>
                </a:solidFill>
              </a:rPr>
              <a:t>instead of 24) </a:t>
            </a:r>
            <a:r>
              <a:rPr lang="ru-RU" sz="1800" dirty="0">
                <a:solidFill>
                  <a:schemeClr val="bg1"/>
                </a:solidFill>
              </a:rPr>
              <a:t>и меньше фильтров. </a:t>
            </a:r>
          </a:p>
          <a:p>
            <a:pPr marL="742950" lvl="1" indent="-285750">
              <a:buSzPct val="100000"/>
              <a:buFont typeface="Arial"/>
              <a:buChar char="•"/>
            </a:pPr>
            <a:r>
              <a:rPr lang="ru-RU" sz="1800" dirty="0">
                <a:solidFill>
                  <a:schemeClr val="bg1"/>
                </a:solidFill>
              </a:rPr>
              <a:t>Также есть </a:t>
            </a:r>
            <a:r>
              <a:rPr lang="en" sz="1800" dirty="0">
                <a:solidFill>
                  <a:schemeClr val="bg1"/>
                </a:solidFill>
              </a:rPr>
              <a:t>VGG-16 Yolo</a:t>
            </a:r>
            <a:r>
              <a:rPr lang="ru-RU" sz="1800" dirty="0">
                <a:solidFill>
                  <a:schemeClr val="bg1"/>
                </a:solidFill>
              </a:rPr>
              <a:t> и </a:t>
            </a:r>
            <a:r>
              <a:rPr lang="en-US" sz="1800" dirty="0" err="1">
                <a:solidFill>
                  <a:schemeClr val="bg1"/>
                </a:solidFill>
              </a:rPr>
              <a:t>ResNet</a:t>
            </a:r>
            <a:r>
              <a:rPr lang="en-US" sz="1800" dirty="0">
                <a:solidFill>
                  <a:schemeClr val="bg1"/>
                </a:solidFill>
              </a:rPr>
              <a:t>-Yolo</a:t>
            </a:r>
            <a:endParaRPr lang="en" sz="1800" dirty="0">
              <a:solidFill>
                <a:schemeClr val="bg1"/>
              </a:solidFill>
            </a:endParaRPr>
          </a:p>
          <a:p>
            <a:pPr marL="285750" indent="-285750">
              <a:buSzPct val="100000"/>
              <a:buFont typeface="Arial"/>
              <a:buChar char="•"/>
            </a:pPr>
            <a:r>
              <a:rPr lang="ru-RU" sz="2200" dirty="0">
                <a:solidFill>
                  <a:schemeClr val="bg1"/>
                </a:solidFill>
              </a:rPr>
              <a:t>В сетях </a:t>
            </a:r>
            <a:r>
              <a:rPr lang="en" sz="2200" dirty="0">
                <a:solidFill>
                  <a:schemeClr val="bg1"/>
                </a:solidFill>
              </a:rPr>
              <a:t>YOLO </a:t>
            </a:r>
            <a:r>
              <a:rPr lang="ru-RU" sz="2200" dirty="0">
                <a:solidFill>
                  <a:schemeClr val="bg1"/>
                </a:solidFill>
              </a:rPr>
              <a:t>используется функция активации </a:t>
            </a:r>
            <a:r>
              <a:rPr lang="en" sz="2200" dirty="0">
                <a:solidFill>
                  <a:schemeClr val="bg1"/>
                </a:solidFill>
              </a:rPr>
              <a:t>LeakyReLU,</a:t>
            </a:r>
            <a:r>
              <a:rPr lang="ru-RU" sz="2200" dirty="0">
                <a:solidFill>
                  <a:schemeClr val="bg1"/>
                </a:solidFill>
              </a:rPr>
              <a:t/>
            </a:r>
            <a:br>
              <a:rPr lang="ru-RU" sz="2200" dirty="0">
                <a:solidFill>
                  <a:schemeClr val="bg1"/>
                </a:solidFill>
              </a:rPr>
            </a:br>
            <a:r>
              <a:rPr lang="en" sz="2200" dirty="0">
                <a:solidFill>
                  <a:schemeClr val="bg1"/>
                </a:solidFill>
              </a:rPr>
              <a:t> </a:t>
            </a:r>
            <a:r>
              <a:rPr lang="ru-RU" sz="2200" dirty="0">
                <a:solidFill>
                  <a:schemeClr val="bg1"/>
                </a:solidFill>
              </a:rPr>
              <a:t>после </a:t>
            </a:r>
            <a:r>
              <a:rPr lang="ru-RU" sz="2200" dirty="0" err="1">
                <a:solidFill>
                  <a:schemeClr val="bg1"/>
                </a:solidFill>
              </a:rPr>
              <a:t>полносвязного</a:t>
            </a:r>
            <a:r>
              <a:rPr lang="ru-RU" sz="2200" dirty="0">
                <a:solidFill>
                  <a:schemeClr val="bg1"/>
                </a:solidFill>
              </a:rPr>
              <a:t> слоя используется </a:t>
            </a:r>
            <a:r>
              <a:rPr lang="en" sz="2200" dirty="0" err="1">
                <a:solidFill>
                  <a:schemeClr val="bg1"/>
                </a:solidFill>
              </a:rPr>
              <a:t>DropOut</a:t>
            </a:r>
            <a:endParaRPr lang="en" sz="2200" dirty="0">
              <a:solidFill>
                <a:schemeClr val="bg1"/>
              </a:solidFill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1274" y="3701158"/>
            <a:ext cx="8247427" cy="26593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6" name="Прямоугольник 5"/>
          <p:cNvSpPr/>
          <p:nvPr/>
        </p:nvSpPr>
        <p:spPr>
          <a:xfrm>
            <a:off x="521293" y="1147454"/>
            <a:ext cx="8067230" cy="501008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481719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80314" y="117308"/>
            <a:ext cx="10934862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Задачи связанные с обнаружением объектов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18938" y="1031921"/>
            <a:ext cx="11767460" cy="2564395"/>
          </a:xfrm>
        </p:spPr>
        <p:txBody>
          <a:bodyPr>
            <a:noAutofit/>
          </a:bodyPr>
          <a:lstStyle/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2000" dirty="0">
                <a:solidFill>
                  <a:schemeClr val="bg1"/>
                </a:solidFill>
              </a:rPr>
              <a:t>Обнаружение объектов = классификация сегментов изображения + определения координат объекта в каждом сегменте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2000" dirty="0">
                <a:solidFill>
                  <a:schemeClr val="bg1"/>
                </a:solidFill>
              </a:rPr>
              <a:t>Объектная сегментация = Обнаружение объектов + семантическая сегментация каждого сегмента изображения.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2000" dirty="0">
                <a:solidFill>
                  <a:schemeClr val="bg1"/>
                </a:solidFill>
              </a:rPr>
              <a:t>Обнаружение ключевых точек = классификация сегментов изображения + определения координат особых точек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2000" dirty="0" err="1">
                <a:solidFill>
                  <a:schemeClr val="bg1"/>
                </a:solidFill>
              </a:rPr>
              <a:t>Паноптическая</a:t>
            </a:r>
            <a:r>
              <a:rPr lang="ru-RU" sz="2000" dirty="0">
                <a:solidFill>
                  <a:schemeClr val="bg1"/>
                </a:solidFill>
              </a:rPr>
              <a:t> сегментация = Обнаружение объектов + семантическая сегментация всего изображения 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ru-RU" sz="2400" dirty="0">
              <a:solidFill>
                <a:schemeClr val="bg1"/>
              </a:solidFill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3C9BCEA-08B3-2ABF-400F-135A1743F7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739" r="49837"/>
          <a:stretch/>
        </p:blipFill>
        <p:spPr>
          <a:xfrm>
            <a:off x="418938" y="4196738"/>
            <a:ext cx="2106329" cy="18328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8B5BB25C-C92A-B692-4A83-C014B59AA2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60" r="33420"/>
          <a:stretch/>
        </p:blipFill>
        <p:spPr bwMode="auto">
          <a:xfrm>
            <a:off x="5257838" y="3966668"/>
            <a:ext cx="2124421" cy="2370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C6DAAAF6-BEBD-839D-28B4-AEB96E2ACD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87" r="32331"/>
          <a:stretch/>
        </p:blipFill>
        <p:spPr bwMode="auto">
          <a:xfrm>
            <a:off x="3069169" y="3966668"/>
            <a:ext cx="2028616" cy="2380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>
            <a:extLst>
              <a:ext uri="{FF2B5EF4-FFF2-40B4-BE49-F238E27FC236}">
                <a16:creationId xmlns:a16="http://schemas.microsoft.com/office/drawing/2014/main" id="{706952B8-C4F6-A398-6C9D-2F52AD190C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16" r="34465"/>
          <a:stretch/>
        </p:blipFill>
        <p:spPr bwMode="auto">
          <a:xfrm>
            <a:off x="7542312" y="3976221"/>
            <a:ext cx="2124421" cy="2370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0">
            <a:extLst>
              <a:ext uri="{FF2B5EF4-FFF2-40B4-BE49-F238E27FC236}">
                <a16:creationId xmlns:a16="http://schemas.microsoft.com/office/drawing/2014/main" id="{311708EE-D9DB-58BC-3570-E5E8869535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06" r="33158"/>
          <a:stretch/>
        </p:blipFill>
        <p:spPr bwMode="auto">
          <a:xfrm>
            <a:off x="9811205" y="3982575"/>
            <a:ext cx="2124421" cy="2380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DCAE21B-9B97-2552-4B9E-E200F9E3B55E}"/>
              </a:ext>
            </a:extLst>
          </p:cNvPr>
          <p:cNvSpPr txBox="1"/>
          <p:nvPr/>
        </p:nvSpPr>
        <p:spPr>
          <a:xfrm>
            <a:off x="3207820" y="3576017"/>
            <a:ext cx="1776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b="1" dirty="0">
                <a:solidFill>
                  <a:schemeClr val="bg1"/>
                </a:solidFill>
              </a:rPr>
              <a:t>O</a:t>
            </a:r>
            <a:r>
              <a:rPr lang="ru-RU" b="1" dirty="0" err="1">
                <a:solidFill>
                  <a:schemeClr val="bg1"/>
                </a:solidFill>
              </a:rPr>
              <a:t>bje</a:t>
            </a:r>
            <a:r>
              <a:rPr lang="en-US" b="1" dirty="0" err="1">
                <a:solidFill>
                  <a:schemeClr val="bg1"/>
                </a:solidFill>
              </a:rPr>
              <a:t>ct</a:t>
            </a:r>
            <a:r>
              <a:rPr lang="en-US" b="1" dirty="0">
                <a:solidFill>
                  <a:schemeClr val="bg1"/>
                </a:solidFill>
              </a:rPr>
              <a:t> detection</a:t>
            </a:r>
            <a:endParaRPr lang="ru-RU" b="1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7652364-F003-4D5B-3CF1-B012558E1E60}"/>
              </a:ext>
            </a:extLst>
          </p:cNvPr>
          <p:cNvSpPr txBox="1"/>
          <p:nvPr/>
        </p:nvSpPr>
        <p:spPr>
          <a:xfrm>
            <a:off x="5260480" y="3527195"/>
            <a:ext cx="2216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Instant segmentation</a:t>
            </a:r>
            <a:endParaRPr lang="ru-RU" b="1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988E374-2BFC-AC63-EBE6-D0703F051444}"/>
              </a:ext>
            </a:extLst>
          </p:cNvPr>
          <p:cNvSpPr txBox="1"/>
          <p:nvPr/>
        </p:nvSpPr>
        <p:spPr>
          <a:xfrm>
            <a:off x="7496173" y="3527195"/>
            <a:ext cx="2048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Key point detection</a:t>
            </a:r>
            <a:endParaRPr lang="ru-RU" b="1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F4A9BAD-F5B1-1B58-C400-80A509B655F0}"/>
              </a:ext>
            </a:extLst>
          </p:cNvPr>
          <p:cNvSpPr txBox="1"/>
          <p:nvPr/>
        </p:nvSpPr>
        <p:spPr>
          <a:xfrm>
            <a:off x="9680941" y="3527195"/>
            <a:ext cx="2384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Panoptic segmentation</a:t>
            </a:r>
            <a:endParaRPr lang="ru-RU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05365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Заголовок 1"/>
          <p:cNvSpPr txBox="1">
            <a:spLocks noGrp="1"/>
          </p:cNvSpPr>
          <p:nvPr>
            <p:ph type="title"/>
          </p:nvPr>
        </p:nvSpPr>
        <p:spPr>
          <a:xfrm>
            <a:off x="368250" y="386281"/>
            <a:ext cx="10881053" cy="871827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lang="en" sz="4800" b="1" dirty="0">
                <a:solidFill>
                  <a:schemeClr val="bg1"/>
                </a:solidFill>
              </a:rPr>
              <a:t>YOLO (You Look Only Once)</a:t>
            </a:r>
            <a:endParaRPr sz="4800" dirty="0"/>
          </a:p>
        </p:txBody>
      </p:sp>
      <p:sp>
        <p:nvSpPr>
          <p:cNvPr id="272" name="Объект 2"/>
          <p:cNvSpPr txBox="1">
            <a:spLocks noGrp="1"/>
          </p:cNvSpPr>
          <p:nvPr>
            <p:ph type="body" idx="1"/>
          </p:nvPr>
        </p:nvSpPr>
        <p:spPr>
          <a:xfrm>
            <a:off x="304801" y="1219097"/>
            <a:ext cx="11518949" cy="5142923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sz="2400" dirty="0">
                <a:solidFill>
                  <a:schemeClr val="bg1"/>
                </a:solidFill>
              </a:rPr>
              <a:t>Выбор </a:t>
            </a:r>
            <a:r>
              <a:rPr lang="ru-RU" sz="2400" dirty="0" err="1">
                <a:solidFill>
                  <a:schemeClr val="bg1"/>
                </a:solidFill>
              </a:rPr>
              <a:t>классов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lang="ru-RU" sz="2400" dirty="0" err="1">
                <a:solidFill>
                  <a:schemeClr val="bg1"/>
                </a:solidFill>
              </a:rPr>
              <a:t>при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lang="ru-RU" sz="2400" dirty="0" err="1">
                <a:solidFill>
                  <a:schemeClr val="bg1"/>
                </a:solidFill>
              </a:rPr>
              <a:t>помощи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lang="ru-RU" sz="2400" dirty="0" err="1">
                <a:solidFill>
                  <a:schemeClr val="bg1"/>
                </a:solidFill>
              </a:rPr>
              <a:t>алгоритма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lang="en" sz="2400" dirty="0">
                <a:solidFill>
                  <a:schemeClr val="bg1"/>
                </a:solidFill>
              </a:rPr>
              <a:t>Non </a:t>
            </a:r>
            <a:r>
              <a:rPr lang="en-US" sz="2400" dirty="0">
                <a:solidFill>
                  <a:schemeClr val="bg1"/>
                </a:solidFill>
              </a:rPr>
              <a:t>M</a:t>
            </a:r>
            <a:r>
              <a:rPr lang="en" sz="2400" dirty="0">
                <a:solidFill>
                  <a:schemeClr val="bg1"/>
                </a:solidFill>
              </a:rPr>
              <a:t>ax Suppression</a:t>
            </a:r>
          </a:p>
          <a:p>
            <a:pPr marL="685800" lvl="1" indent="-228600"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dirty="0" err="1">
                <a:solidFill>
                  <a:schemeClr val="bg1"/>
                </a:solidFill>
              </a:rPr>
              <a:t>Для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каждого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класса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имеется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набор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из</a:t>
            </a:r>
            <a:r>
              <a:rPr lang="ru-RU" dirty="0">
                <a:solidFill>
                  <a:schemeClr val="bg1"/>
                </a:solidFill>
              </a:rPr>
              <a:t> 7*7*</a:t>
            </a:r>
            <a:r>
              <a:rPr lang="en" dirty="0">
                <a:solidFill>
                  <a:schemeClr val="bg1"/>
                </a:solidFill>
              </a:rPr>
              <a:t>B – </a:t>
            </a:r>
            <a:r>
              <a:rPr lang="ru-RU" dirty="0" err="1">
                <a:solidFill>
                  <a:schemeClr val="bg1"/>
                </a:solidFill>
              </a:rPr>
              <a:t>значений</a:t>
            </a:r>
            <a:endParaRPr lang="ru-RU" sz="2800" dirty="0">
              <a:solidFill>
                <a:schemeClr val="bg1"/>
              </a:solidFill>
            </a:endParaRPr>
          </a:p>
          <a:p>
            <a:pPr lvl="2"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sz="2400" dirty="0">
                <a:solidFill>
                  <a:schemeClr val="bg1"/>
                </a:solidFill>
              </a:rPr>
              <a:t>ячейки где </a:t>
            </a:r>
            <a:r>
              <a:rPr lang="en-US" sz="2400" dirty="0">
                <a:solidFill>
                  <a:schemeClr val="bg1"/>
                </a:solidFill>
              </a:rPr>
              <a:t>confidence</a:t>
            </a:r>
            <a:r>
              <a:rPr lang="ru-RU" sz="2400" dirty="0">
                <a:solidFill>
                  <a:schemeClr val="bg1"/>
                </a:solidFill>
              </a:rPr>
              <a:t>меньше порога отбрасываются</a:t>
            </a:r>
          </a:p>
          <a:p>
            <a:pPr lvl="2"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sz="2400" dirty="0">
                <a:solidFill>
                  <a:schemeClr val="bg1"/>
                </a:solidFill>
              </a:rPr>
              <a:t>Значения </a:t>
            </a:r>
            <a:r>
              <a:rPr lang="en-US" sz="2400" dirty="0">
                <a:solidFill>
                  <a:schemeClr val="bg1"/>
                </a:solidFill>
              </a:rPr>
              <a:t>confidence </a:t>
            </a:r>
            <a:r>
              <a:rPr lang="ru-RU" sz="2400" dirty="0">
                <a:solidFill>
                  <a:schemeClr val="bg1"/>
                </a:solidFill>
              </a:rPr>
              <a:t>сортируются,</a:t>
            </a:r>
          </a:p>
          <a:p>
            <a:pPr marL="1600200" lvl="3" indent="-228600"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sz="2400" dirty="0">
                <a:solidFill>
                  <a:schemeClr val="bg1"/>
                </a:solidFill>
              </a:rPr>
              <a:t>Максимумы для каждого класса – свидетельства наличия центра объекта в данной точке, 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521293" y="1147454"/>
            <a:ext cx="8067230" cy="536067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9999" y="3990975"/>
            <a:ext cx="4983011" cy="2498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985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Заголовок 1"/>
          <p:cNvSpPr txBox="1">
            <a:spLocks noGrp="1"/>
          </p:cNvSpPr>
          <p:nvPr>
            <p:ph type="title"/>
          </p:nvPr>
        </p:nvSpPr>
        <p:spPr>
          <a:xfrm>
            <a:off x="575626" y="244889"/>
            <a:ext cx="10798629" cy="1053663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ru-RU" sz="4800" b="1">
                <a:solidFill>
                  <a:schemeClr val="bg1"/>
                </a:solidFill>
              </a:rPr>
              <a:t>Архитектура </a:t>
            </a:r>
            <a:r>
              <a:rPr lang="en" sz="4800" b="1">
                <a:solidFill>
                  <a:schemeClr val="bg1"/>
                </a:solidFill>
              </a:rPr>
              <a:t>YOLO (You Look Only Once)</a:t>
            </a:r>
            <a:endParaRPr sz="4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1" name="Объект 2"/>
              <p:cNvSpPr txBox="1">
                <a:spLocks noGrp="1"/>
              </p:cNvSpPr>
              <p:nvPr>
                <p:ph type="body" sz="quarter" idx="1"/>
              </p:nvPr>
            </p:nvSpPr>
            <p:spPr>
              <a:xfrm>
                <a:off x="88157" y="1188682"/>
                <a:ext cx="6362019" cy="5659741"/>
              </a:xfrm>
              <a:prstGeom prst="rect">
                <a:avLst/>
              </a:prstGeom>
            </p:spPr>
            <p:txBody>
              <a:bodyPr>
                <a:noAutofit/>
              </a:bodyPr>
              <a:lstStyle/>
              <a:p>
                <a:pPr>
                  <a:lnSpc>
                    <a:spcPct val="110000"/>
                  </a:lnSpc>
                  <a:spcBef>
                    <a:spcPts val="300"/>
                  </a:spcBef>
                  <a:defRPr sz="1800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ar-A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ar-A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𝑐𝑜𝑜𝑟</m:t>
                        </m:r>
                      </m:sub>
                    </m:sSub>
                  </m:oMath>
                </a14:m>
                <a:r>
                  <a:rPr lang="ar-AE" sz="2000" dirty="0">
                    <a:solidFill>
                      <a:schemeClr val="bg1"/>
                    </a:solidFill>
                  </a:rPr>
                  <a:t> </a:t>
                </a:r>
                <a:r>
                  <a:rPr lang="ru-RU" sz="2000" dirty="0">
                    <a:solidFill>
                      <a:schemeClr val="bg1"/>
                    </a:solidFill>
                    <a:latin typeface="urw-din"/>
                    <a:ea typeface="urw-din"/>
                    <a:cs typeface="urw-din"/>
                    <a:sym typeface="urw-din"/>
                  </a:rPr>
                  <a:t>и </a:t>
                </a:r>
                <a:r>
                  <a:rPr lang="ru-RU" sz="2000" dirty="0">
                    <a:solidFill>
                      <a:schemeClr val="bg1"/>
                    </a:solidFill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ar-A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𝑛𝑜𝑜𝑏𝑗</m:t>
                        </m:r>
                      </m:sub>
                    </m:sSub>
                  </m:oMath>
                </a14:m>
                <a:r>
                  <a:rPr lang="ar-AE" sz="2000" dirty="0">
                    <a:solidFill>
                      <a:schemeClr val="bg1"/>
                    </a:solidFill>
                    <a:latin typeface="urw-din"/>
                    <a:ea typeface="urw-din"/>
                    <a:cs typeface="urw-din"/>
                    <a:sym typeface="urw-din"/>
                  </a:rPr>
                  <a:t> </a:t>
                </a:r>
                <a:r>
                  <a:rPr lang="ru-RU" sz="2000" dirty="0" err="1">
                    <a:solidFill>
                      <a:schemeClr val="bg1"/>
                    </a:solidFill>
                    <a:latin typeface="urw-din"/>
                    <a:ea typeface="urw-din"/>
                    <a:cs typeface="urw-din"/>
                    <a:sym typeface="urw-din"/>
                  </a:rPr>
                  <a:t>регуляризационные</a:t>
                </a:r>
                <a:r>
                  <a:rPr lang="ru-RU" sz="2000" dirty="0">
                    <a:solidFill>
                      <a:schemeClr val="bg1"/>
                    </a:solidFill>
                    <a:latin typeface="urw-din"/>
                    <a:ea typeface="urw-din"/>
                    <a:cs typeface="urw-din"/>
                    <a:sym typeface="urw-din"/>
                  </a:rPr>
                  <a:t> параметры</a:t>
                </a:r>
                <a:br>
                  <a:rPr lang="ru-RU" sz="2000" dirty="0">
                    <a:solidFill>
                      <a:schemeClr val="bg1"/>
                    </a:solidFill>
                    <a:latin typeface="urw-din"/>
                    <a:ea typeface="urw-din"/>
                    <a:cs typeface="urw-din"/>
                    <a:sym typeface="urw-din"/>
                  </a:rPr>
                </a:br>
                <a:r>
                  <a:rPr lang="ru-RU" sz="2000" dirty="0">
                    <a:solidFill>
                      <a:schemeClr val="bg1"/>
                    </a:solidFill>
                    <a:latin typeface="urw-din"/>
                    <a:ea typeface="urw-din"/>
                    <a:cs typeface="urw-din"/>
                    <a:sym typeface="urw-din"/>
                  </a:rPr>
                  <a:t> для баланса функции потерь. </a:t>
                </a:r>
                <a:endParaRPr lang="en-US" sz="2000" dirty="0">
                  <a:solidFill>
                    <a:schemeClr val="bg1"/>
                  </a:solidFill>
                  <a:latin typeface="urw-din"/>
                  <a:ea typeface="urw-din"/>
                  <a:cs typeface="urw-din"/>
                  <a:sym typeface="urw-din"/>
                </a:endParaRPr>
              </a:p>
              <a:p>
                <a:pPr lvl="1">
                  <a:lnSpc>
                    <a:spcPct val="110000"/>
                  </a:lnSpc>
                  <a:spcBef>
                    <a:spcPts val="300"/>
                  </a:spcBef>
                  <a:defRPr sz="1800"/>
                </a:pPr>
                <a:r>
                  <a:rPr lang="ru-RU" sz="2000" dirty="0">
                    <a:solidFill>
                      <a:schemeClr val="bg1"/>
                    </a:solidFill>
                  </a:rPr>
                  <a:t>В </a:t>
                </a:r>
                <a:r>
                  <a:rPr lang="ru-RU" sz="2000" dirty="0" err="1">
                    <a:solidFill>
                      <a:schemeClr val="bg1"/>
                    </a:solidFill>
                  </a:rPr>
                  <a:t>статье</a:t>
                </a:r>
                <a:r>
                  <a:rPr lang="ru-RU" sz="20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ar-A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𝑐𝑜𝑜𝑟</m:t>
                        </m:r>
                      </m:sub>
                    </m:sSub>
                    <m:r>
                      <a:rPr lang="ar-AE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ar-AE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ar-AE" sz="2000" dirty="0">
                    <a:solidFill>
                      <a:schemeClr val="bg1"/>
                    </a:solidFill>
                    <a:sym typeface="Calibri"/>
                  </a:rPr>
                  <a:t> </a:t>
                </a:r>
                <a:r>
                  <a:rPr lang="ru-RU" sz="2000" dirty="0">
                    <a:solidFill>
                      <a:schemeClr val="bg1"/>
                    </a:solidFill>
                  </a:rPr>
                  <a:t>и </a:t>
                </a:r>
                <a:r>
                  <a:rPr lang="ru-RU" sz="2000" dirty="0">
                    <a:solidFill>
                      <a:schemeClr val="bg1"/>
                    </a:solidFill>
                    <a:sym typeface="Calibri"/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ar-A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𝑛𝑜𝑜𝑏𝑗</m:t>
                        </m:r>
                      </m:sub>
                    </m:sSub>
                    <m:r>
                      <a:rPr lang="ar-AE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ar-AE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ar-AE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ar-AE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endParaRPr lang="ru-RU" sz="2000" dirty="0">
                  <a:solidFill>
                    <a:schemeClr val="bg1"/>
                  </a:solidFill>
                </a:endParaRPr>
              </a:p>
              <a:p>
                <a:pPr lvl="1">
                  <a:lnSpc>
                    <a:spcPct val="110000"/>
                  </a:lnSpc>
                  <a:spcBef>
                    <a:spcPts val="300"/>
                  </a:spcBef>
                  <a:defRPr sz="1800"/>
                </a:pPr>
                <a:r>
                  <a:rPr lang="ru-RU" sz="2000" dirty="0">
                    <a:solidFill>
                      <a:schemeClr val="bg1"/>
                    </a:solidFill>
                  </a:rPr>
                  <a:t>Регуляризация предполагается, чтобы сбалансировать проблему того, </a:t>
                </a:r>
                <a:br>
                  <a:rPr lang="ru-RU" sz="2000" dirty="0">
                    <a:solidFill>
                      <a:schemeClr val="bg1"/>
                    </a:solidFill>
                  </a:rPr>
                </a:br>
                <a:r>
                  <a:rPr lang="ru-RU" sz="2000" dirty="0">
                    <a:solidFill>
                      <a:schemeClr val="bg1"/>
                    </a:solidFill>
                  </a:rPr>
                  <a:t>что большая часть </a:t>
                </a:r>
                <a:r>
                  <a:rPr lang="en" sz="2000" dirty="0">
                    <a:solidFill>
                      <a:schemeClr val="bg1"/>
                    </a:solidFill>
                  </a:rPr>
                  <a:t>Bbox </a:t>
                </a:r>
                <a:r>
                  <a:rPr lang="ru-RU" sz="2000" dirty="0">
                    <a:solidFill>
                      <a:schemeClr val="bg1"/>
                    </a:solidFill>
                  </a:rPr>
                  <a:t>пустые.</a:t>
                </a:r>
              </a:p>
              <a:p>
                <a:pPr>
                  <a:lnSpc>
                    <a:spcPct val="110000"/>
                  </a:lnSpc>
                  <a:spcBef>
                    <a:spcPts val="300"/>
                  </a:spcBef>
                  <a:defRPr sz="1800">
                    <a:latin typeface="urw-din"/>
                    <a:ea typeface="urw-din"/>
                    <a:cs typeface="urw-din"/>
                    <a:sym typeface="urw-din"/>
                  </a:defRP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000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0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sz="2000" dirty="0">
                    <a:solidFill>
                      <a:schemeClr val="bg1"/>
                    </a:solidFill>
                  </a:rPr>
                  <a:t>если в клетке есть объект 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000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 </a:t>
                </a:r>
                <a:r>
                  <a:rPr lang="ru-RU" sz="2000" dirty="0">
                    <a:solidFill>
                      <a:schemeClr val="bg1"/>
                    </a:solidFill>
                  </a:rPr>
                  <a:t>если нет</a:t>
                </a:r>
              </a:p>
              <a:p>
                <a:pPr>
                  <a:lnSpc>
                    <a:spcPct val="110000"/>
                  </a:lnSpc>
                  <a:spcBef>
                    <a:spcPts val="300"/>
                  </a:spcBef>
                  <a:defRPr sz="1800">
                    <a:latin typeface="urw-din"/>
                    <a:ea typeface="urw-din"/>
                    <a:cs typeface="urw-din"/>
                    <a:sym typeface="urw-din"/>
                  </a:defRPr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𝕀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𝑖𝑗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𝑜𝑏𝑗</m:t>
                        </m:r>
                      </m:sup>
                    </m:sSubSup>
                  </m:oMath>
                </a14:m>
                <a:r>
                  <a:rPr lang="en" sz="2000" dirty="0">
                    <a:solidFill>
                      <a:schemeClr val="bg1"/>
                    </a:solidFill>
                  </a:rPr>
                  <a:t> =1  </a:t>
                </a:r>
                <a:r>
                  <a:rPr lang="ru-RU" sz="2000" dirty="0">
                    <a:solidFill>
                      <a:schemeClr val="bg1"/>
                    </a:solidFill>
                  </a:rPr>
                  <a:t>если есть объект в </a:t>
                </a:r>
                <a:r>
                  <a:rPr lang="en-US" sz="2000" dirty="0" err="1">
                    <a:solidFill>
                      <a:schemeClr val="bg1"/>
                    </a:solidFill>
                  </a:rPr>
                  <a:t>Bbox</a:t>
                </a:r>
                <a:r>
                  <a:rPr lang="en-US" sz="2000" dirty="0">
                    <a:solidFill>
                      <a:schemeClr val="bg1"/>
                    </a:solidFill>
                  </a:rPr>
                  <a:t> j </a:t>
                </a:r>
                <a:r>
                  <a:rPr lang="ru-RU" sz="2000" dirty="0">
                    <a:solidFill>
                      <a:schemeClr val="bg1"/>
                    </a:solidFill>
                  </a:rPr>
                  <a:t>и 0 если нет</a:t>
                </a:r>
                <a:r>
                  <a:rPr lang="en-US" sz="2000" dirty="0">
                    <a:solidFill>
                      <a:schemeClr val="bg1"/>
                    </a:solidFill>
                  </a:rPr>
                  <a:t>;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𝕀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𝑖𝑗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𝑛𝑜𝑜𝑏𝑗</m:t>
                        </m:r>
                      </m:sup>
                    </m:sSubSup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 </a:t>
                </a:r>
                <a:r>
                  <a:rPr lang="ru-RU" sz="2000" dirty="0">
                    <a:solidFill>
                      <a:schemeClr val="bg1"/>
                    </a:solidFill>
                  </a:rPr>
                  <a:t>наоборт</a:t>
                </a:r>
              </a:p>
              <a:p>
                <a:pPr>
                  <a:lnSpc>
                    <a:spcPct val="110000"/>
                  </a:lnSpc>
                  <a:spcBef>
                    <a:spcPts val="300"/>
                  </a:spcBef>
                  <a:defRPr sz="1800">
                    <a:latin typeface="urw-din"/>
                    <a:ea typeface="urw-din"/>
                    <a:cs typeface="urw-din"/>
                    <a:sym typeface="urw-din"/>
                  </a:defRP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</m:oMath>
                </a14:m>
                <a:r>
                  <a:rPr lang="ru-RU" sz="2000" dirty="0">
                    <a:solidFill>
                      <a:schemeClr val="bg1"/>
                    </a:solidFill>
                  </a:rPr>
                  <a:t> =1 объект принадлежит классу и 0 если нет (</a:t>
                </a:r>
                <a:r>
                  <a:rPr lang="en" sz="2000" dirty="0">
                    <a:solidFill>
                      <a:schemeClr val="bg1"/>
                    </a:solidFill>
                  </a:rPr>
                  <a:t>one-hot </a:t>
                </a:r>
                <a:r>
                  <a:rPr lang="ru-RU" sz="2000" dirty="0">
                    <a:solidFill>
                      <a:schemeClr val="bg1"/>
                    </a:solidFill>
                  </a:rPr>
                  <a:t>кодирование)</a:t>
                </a:r>
                <a:r>
                  <a:rPr lang="en-US" sz="2000" dirty="0" smtClean="0">
                    <a:solidFill>
                      <a:schemeClr val="bg1"/>
                    </a:solidFill>
                  </a:rPr>
                  <a:t>;</a:t>
                </a:r>
              </a:p>
              <a:p>
                <a:pPr>
                  <a:lnSpc>
                    <a:spcPct val="110000"/>
                  </a:lnSpc>
                  <a:spcBef>
                    <a:spcPts val="300"/>
                  </a:spcBef>
                  <a:defRPr sz="1800">
                    <a:latin typeface="urw-din"/>
                    <a:ea typeface="urw-din"/>
                    <a:cs typeface="urw-din"/>
                    <a:sym typeface="urw-din"/>
                  </a:defRPr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𝕀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𝑖𝑗</m:t>
                        </m:r>
                      </m:sub>
                      <m:sup>
                        <m:r>
                          <a:rPr lang="en-US" sz="20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𝑛𝑜</m:t>
                        </m:r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𝑜𝑏𝑗</m:t>
                        </m:r>
                      </m:sup>
                    </m:sSubSup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 </a:t>
                </a:r>
                <a:r>
                  <a:rPr lang="ru-RU" sz="2000" dirty="0">
                    <a:solidFill>
                      <a:schemeClr val="bg1"/>
                    </a:solidFill>
                  </a:rPr>
                  <a:t>наоборт</a:t>
                </a:r>
              </a:p>
              <a:p>
                <a:pPr>
                  <a:lnSpc>
                    <a:spcPct val="110000"/>
                  </a:lnSpc>
                  <a:spcBef>
                    <a:spcPts val="300"/>
                  </a:spcBef>
                  <a:defRPr sz="1800"/>
                </a:pPr>
                <a:r>
                  <a:rPr lang="ru-RU" sz="2000" dirty="0">
                    <a:solidFill>
                      <a:schemeClr val="bg1"/>
                    </a:solidFill>
                  </a:rPr>
                  <a:t>В идеале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limUpp>
                          <m:limUppPr>
                            <m:ctrlPr>
                              <a:rPr lang="ar-AE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UppPr>
                          <m:e>
                            <m:r>
                              <a:rPr lang="ar-AE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lim>
                            <m:r>
                              <a:rPr lang="ar-AE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^</m:t>
                            </m:r>
                          </m:lim>
                        </m:limUpp>
                      </m:e>
                      <m:sub>
                        <m:r>
                          <a:rPr lang="ar-A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ar-AE" sz="2000" dirty="0">
                    <a:solidFill>
                      <a:schemeClr val="bg1"/>
                    </a:solidFill>
                  </a:rPr>
                  <a:t> </a:t>
                </a:r>
                <a:r>
                  <a:rPr lang="ru-RU" sz="2000" dirty="0" err="1">
                    <a:solidFill>
                      <a:schemeClr val="bg1"/>
                    </a:solidFill>
                  </a:rPr>
                  <a:t>должно</a:t>
                </a:r>
                <a:r>
                  <a:rPr lang="ru-RU" sz="2000" dirty="0">
                    <a:solidFill>
                      <a:schemeClr val="bg1"/>
                    </a:solidFill>
                  </a:rPr>
                  <a:t> </a:t>
                </a:r>
                <a:r>
                  <a:rPr lang="ru-RU" sz="2000" dirty="0" err="1">
                    <a:solidFill>
                      <a:schemeClr val="bg1"/>
                    </a:solidFill>
                  </a:rPr>
                  <a:t>давать</a:t>
                </a:r>
                <a:r>
                  <a:rPr lang="ru-RU" sz="20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ru-RU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𝐼𝑜𝑈</m:t>
                    </m:r>
                  </m:oMath>
                </a14:m>
                <a:r>
                  <a:rPr lang="ru-RU" sz="2000" dirty="0">
                    <a:solidFill>
                      <a:schemeClr val="bg1"/>
                    </a:solidFill>
                  </a:rPr>
                  <a:t> оценку</a:t>
                </a:r>
                <a:r>
                  <a:rPr lang="en-US" sz="2000" dirty="0">
                    <a:solidFill>
                      <a:schemeClr val="bg1"/>
                    </a:solidFill>
                  </a:rPr>
                  <a:t> </a:t>
                </a:r>
                <a:r>
                  <a:rPr lang="ru-RU" sz="2000" dirty="0">
                    <a:solidFill>
                      <a:schemeClr val="bg1"/>
                    </a:solidFill>
                  </a:rPr>
                  <a:t>для объекта</a:t>
                </a:r>
              </a:p>
              <a:p>
                <a:pPr>
                  <a:lnSpc>
                    <a:spcPct val="110000"/>
                  </a:lnSpc>
                  <a:spcBef>
                    <a:spcPts val="300"/>
                  </a:spcBef>
                  <a:defRPr sz="1800"/>
                </a:pPr>
                <a:r>
                  <a:rPr lang="ru-RU" sz="2000" dirty="0">
                    <a:solidFill>
                      <a:schemeClr val="bg1"/>
                    </a:solidFill>
                  </a:rPr>
                  <a:t>В </a:t>
                </a:r>
                <a:r>
                  <a:rPr lang="ru-RU" sz="2000" dirty="0" err="1">
                    <a:solidFill>
                      <a:schemeClr val="bg1"/>
                    </a:solidFill>
                  </a:rPr>
                  <a:t>выражении</a:t>
                </a:r>
                <a:r>
                  <a:rPr lang="ru-RU" sz="20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ar-A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ar-A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rad>
                    <m:r>
                      <a:rPr lang="ar-AE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ad>
                      <m:radPr>
                        <m:degHide m:val="on"/>
                        <m:ctrlPr>
                          <a:rPr lang="ar-A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ar-A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rad>
                  </m:oMath>
                </a14:m>
                <a:r>
                  <a:rPr lang="ar-AE" sz="2000" dirty="0">
                    <a:solidFill>
                      <a:schemeClr val="bg1"/>
                    </a:solidFill>
                  </a:rPr>
                  <a:t> - </a:t>
                </a:r>
                <a:r>
                  <a:rPr lang="ru-RU" sz="2000" dirty="0">
                    <a:solidFill>
                      <a:schemeClr val="bg1"/>
                    </a:solidFill>
                  </a:rPr>
                  <a:t>чтобы уменьшить разницу между большими и маленькими объектами.</a:t>
                </a:r>
              </a:p>
            </p:txBody>
          </p:sp>
        </mc:Choice>
        <mc:Fallback xmlns="">
          <p:sp>
            <p:nvSpPr>
              <p:cNvPr id="281" name="Объект 2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"/>
              </p:nvPr>
            </p:nvSpPr>
            <p:spPr>
              <a:xfrm>
                <a:off x="88157" y="1188682"/>
                <a:ext cx="6362019" cy="5659741"/>
              </a:xfrm>
              <a:prstGeom prst="rect">
                <a:avLst/>
              </a:prstGeom>
              <a:blipFill>
                <a:blip r:embed="rId2"/>
                <a:stretch>
                  <a:fillRect l="-862" t="-216" r="-575" b="-829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2" name="Прямоугольник 13"/>
          <p:cNvSpPr txBox="1"/>
          <p:nvPr/>
        </p:nvSpPr>
        <p:spPr>
          <a:xfrm>
            <a:off x="252021" y="5412926"/>
            <a:ext cx="11680446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c="http://schemas.openxmlformats.org/markup-compatibility/2006" xmlns:a14="http://schemas.microsoft.com/office/drawing/2010/main" xmlns:ma14="http://schemas.microsoft.com/office/mac/drawingml/2011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000"/>
            </a:pPr>
            <a:endParaRPr kumimoji="0" lang="ru-RU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3" name="Прямоугольник 5"/>
          <p:cNvSpPr/>
          <p:nvPr/>
        </p:nvSpPr>
        <p:spPr>
          <a:xfrm>
            <a:off x="6236604" y="1542112"/>
            <a:ext cx="5676310" cy="135721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rgbClr val="42719B"/>
            </a:solidFill>
            <a:miter/>
          </a:ln>
        </p:spPr>
        <p:txBody>
          <a:bodyPr lIns="45719" rIns="45719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FFFFFF"/>
                </a:solidFill>
              </a:defRPr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4" name="Прямоугольник 15"/>
          <p:cNvSpPr/>
          <p:nvPr/>
        </p:nvSpPr>
        <p:spPr>
          <a:xfrm>
            <a:off x="6922405" y="2907202"/>
            <a:ext cx="4984493" cy="1188271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rgbClr val="42719B"/>
            </a:solidFill>
            <a:miter/>
          </a:ln>
        </p:spPr>
        <p:txBody>
          <a:bodyPr lIns="45719" rIns="45719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FFFFFF"/>
                </a:solidFill>
              </a:defRPr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5" name="Прямоугольник 16"/>
          <p:cNvSpPr/>
          <p:nvPr/>
        </p:nvSpPr>
        <p:spPr>
          <a:xfrm>
            <a:off x="6930025" y="4103347"/>
            <a:ext cx="4976873" cy="8108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rgbClr val="42719B"/>
            </a:solidFill>
            <a:miter/>
          </a:ln>
        </p:spPr>
        <p:txBody>
          <a:bodyPr lIns="45719" rIns="45719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FFFFFF"/>
                </a:solidFill>
              </a:defRPr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6" name="TextBox 7"/>
          <p:cNvSpPr txBox="1"/>
          <p:nvPr/>
        </p:nvSpPr>
        <p:spPr>
          <a:xfrm>
            <a:off x="8764771" y="1551416"/>
            <a:ext cx="3275442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Regression (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Bbox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7" name="TextBox 18"/>
          <p:cNvSpPr txBox="1"/>
          <p:nvPr/>
        </p:nvSpPr>
        <p:spPr>
          <a:xfrm>
            <a:off x="9350948" y="2947297"/>
            <a:ext cx="2439446" cy="333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Confidence (</a:t>
            </a:r>
            <a:r>
              <a:rPr kumimoji="0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Bbox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Score)</a:t>
            </a:r>
          </a:p>
        </p:txBody>
      </p:sp>
      <p:sp>
        <p:nvSpPr>
          <p:cNvPr id="288" name="TextBox 19"/>
          <p:cNvSpPr txBox="1"/>
          <p:nvPr/>
        </p:nvSpPr>
        <p:spPr>
          <a:xfrm>
            <a:off x="10085350" y="4181443"/>
            <a:ext cx="175957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Classification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363514" y="1119604"/>
            <a:ext cx="5408851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Задача регрессионная, даже для классификации</a:t>
            </a:r>
            <a:endParaRPr kumimoji="0" lang="ru-RU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  <a:sym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Таблица 2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6236604" y="1815230"/>
              <a:ext cx="5662673" cy="1143762"/>
            </p:xfrm>
            <a:graphic>
              <a:graphicData uri="http://schemas.openxmlformats.org/drawingml/2006/table">
                <a:tbl>
                  <a:tblPr/>
                  <a:tblGrid>
                    <a:gridCol w="5662673">
                      <a:extLst>
                        <a:ext uri="{9D8B030D-6E8A-4147-A177-3AD203B41FA5}">
                          <a16:colId xmlns:a16="http://schemas.microsoft.com/office/drawing/2014/main" val="3335577079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i="1" dirty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 =</m:t>
                              </m:r>
                              <m:sSub>
                                <m:sSubPr>
                                  <m:ctrlPr>
                                    <a:rPr lang="en-US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i="1" dirty="0" err="1" smtClean="0">
                                      <a:latin typeface="Cambria Math" panose="02040503050406030204" pitchFamily="18" charset="0"/>
                                    </a:rPr>
                                    <m:t>𝑐𝑜𝑜𝑟𝑑</m:t>
                                  </m:r>
                                </m:sub>
                              </m:s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nary>
                                <m:naryPr>
                                  <m:chr m:val="∑"/>
                                  <m:ctrlPr>
                                    <a:rPr lang="en-US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i="1" dirty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 dirty="0" smtClean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i="1" dirty="0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sSup>
                                    <m:sSupPr>
                                      <m:ctrlPr>
                                        <a:rPr lang="en-US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 dirty="0" smtClean="0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p>
                                      <m:r>
                                        <a:rPr lang="en-US" i="1" dirty="0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sup>
                                <m:e>
                                  <m:nary>
                                    <m:naryPr>
                                      <m:chr m:val="∑"/>
                                      <m:ctrlPr>
                                        <a:rPr lang="en-US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i="1" dirty="0" smtClean="0">
                                          <a:latin typeface="Cambria Math" panose="02040503050406030204" pitchFamily="18" charset="0"/>
                                        </a:rPr>
                                        <m:t>=</m:t>
                                      </m:r>
                                      <m:r>
                                        <a:rPr lang="en-US" i="1" dirty="0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  <m:sup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</m:sup>
                                    <m:e>
                                      <m:sSubSup>
                                        <m:sSubSupPr>
                                          <m:ctrlPr>
                                            <a:rPr lang="en-US" b="0" i="1" dirty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i="1" dirty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𝕀</m:t>
                                          </m:r>
                                        </m:e>
                                        <m:sub>
                                          <m:r>
                                            <a:rPr lang="en-US" b="0" i="1" dirty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  <m:sup>
                                          <m:r>
                                            <a:rPr lang="en-US" b="0" i="1" dirty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𝑜𝑏𝑗</m:t>
                                          </m:r>
                                        </m:sup>
                                      </m:sSubSup>
                                    </m:e>
                                  </m:nary>
                                </m:e>
                              </m:nary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i="1" dirty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 dirty="0" err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 dirty="0" err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 dirty="0" err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i="1" dirty="0" smtClean="0">
                                              <a:latin typeface="Cambria Math" panose="02040503050406030204" pitchFamily="18" charset="0"/>
                                            </a:rPr>
                                            <m:t> 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i="1" dirty="0" err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acc>
                                                <m:accPr>
                                                  <m:chr m:val="̂"/>
                                                  <m:ctrlPr>
                                                    <a:rPr lang="en-US" i="1" dirty="0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US" b="0" i="1" dirty="0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lang="en-US" i="1" dirty="0" err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i="1" dirty="0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i="1" dirty="0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US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i="1" dirty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 dirty="0" err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 dirty="0" err="1" smtClean="0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 dirty="0" err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i="1" dirty="0" smtClean="0">
                                              <a:latin typeface="Cambria Math" panose="02040503050406030204" pitchFamily="18" charset="0"/>
                                            </a:rPr>
                                            <m:t> 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b="0" i="1" dirty="0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acc>
                                                <m:accPr>
                                                  <m:chr m:val="̂"/>
                                                  <m:ctrlPr>
                                                    <a:rPr lang="en-US" i="1" dirty="0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US" b="0" i="1" dirty="0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lang="en-US" b="0" i="1" dirty="0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i="1" dirty="0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oMath>
                          </a14:m>
                          <a:r>
                            <a:rPr lang="en-US" i="0" dirty="0">
                              <a:latin typeface="Cambria Math" panose="02040503050406030204" pitchFamily="18" charset="0"/>
                            </a:rPr>
                            <a:t>+</a:t>
                          </a:r>
                        </a:p>
                        <a:p>
                          <a:pPr algn="r"/>
                          <a14:m>
                            <m:oMath xmlns:m="http://schemas.openxmlformats.org/officeDocument/2006/math"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nary>
                                <m:naryPr>
                                  <m:chr m:val="∑"/>
                                  <m:ctrlPr>
                                    <a:rPr lang="en-US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i="1" dirty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 dirty="0" smtClean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i="1" dirty="0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sSup>
                                    <m:sSupPr>
                                      <m:ctrlPr>
                                        <a:rPr lang="en-US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 dirty="0" smtClean="0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p>
                                      <m:r>
                                        <a:rPr lang="en-US" i="1" dirty="0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sup>
                                <m:e>
                                  <m:nary>
                                    <m:naryPr>
                                      <m:chr m:val="∑"/>
                                      <m:ctrlPr>
                                        <a:rPr lang="en-US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i="1" dirty="0" smtClean="0">
                                          <a:latin typeface="Cambria Math" panose="02040503050406030204" pitchFamily="18" charset="0"/>
                                        </a:rPr>
                                        <m:t>=</m:t>
                                      </m:r>
                                      <m:r>
                                        <a:rPr lang="en-US" i="1" dirty="0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  <m:sup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</m:sup>
                                    <m:e>
                                      <m:sSubSup>
                                        <m:sSubSupPr>
                                          <m:ctrlPr>
                                            <a:rPr lang="en-US" b="0" i="1" dirty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i="1" dirty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𝕀</m:t>
                                          </m:r>
                                        </m:e>
                                        <m:sub>
                                          <m:r>
                                            <a:rPr lang="en-US" b="0" i="1" dirty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  <m:sup>
                                          <m:r>
                                            <a:rPr lang="en-US" b="0" i="1" dirty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𝑜𝑏𝑗</m:t>
                                          </m:r>
                                        </m:sup>
                                      </m:sSubSup>
                                    </m:e>
                                  </m:nary>
                                </m:e>
                              </m:nary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sSup>
                                <m:sSup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b="0" i="1" dirty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ad>
                                        <m:radPr>
                                          <m:degHide m:val="on"/>
                                          <m:ctrlPr>
                                            <a:rPr lang="en-US" b="0" i="1" dirty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radPr>
                                        <m:deg/>
                                        <m:e>
                                          <m:sSub>
                                            <m:sSubPr>
                                              <m:ctrlPr>
                                                <a:rPr lang="en-US" b="0" i="1" dirty="0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dirty="0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𝑤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dirty="0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rad>
                                      <m:r>
                                        <a:rPr lang="en-US" i="1" baseline="0" dirty="0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i="1" dirty="0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ad>
                                        <m:radPr>
                                          <m:degHide m:val="on"/>
                                          <m:ctrlPr>
                                            <a:rPr lang="en-US" i="1" baseline="0" dirty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radPr>
                                        <m:deg/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n-US" i="1" dirty="0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b="0" i="1" dirty="0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b="0" i="1" dirty="0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𝑤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b="0" i="1" dirty="0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e>
                                          </m:acc>
                                        </m:e>
                                      </m:rad>
                                    </m:e>
                                  </m:d>
                                </m:e>
                                <m:sup>
                                  <m:r>
                                    <a:rPr lang="en-US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b="0" i="1" dirty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ad>
                                        <m:radPr>
                                          <m:degHide m:val="on"/>
                                          <m:ctrlPr>
                                            <a:rPr lang="en-US" b="0" i="1" dirty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radPr>
                                        <m:deg/>
                                        <m:e>
                                          <m:sSub>
                                            <m:sSubPr>
                                              <m:ctrlPr>
                                                <a:rPr lang="en-US" b="0" i="1" dirty="0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dirty="0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h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dirty="0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rad>
                                      <m:r>
                                        <a:rPr lang="en-US" i="1" baseline="0" dirty="0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i="1" dirty="0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ad>
                                        <m:radPr>
                                          <m:degHide m:val="on"/>
                                          <m:ctrlPr>
                                            <a:rPr lang="en-US" i="1" baseline="0" dirty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radPr>
                                        <m:deg/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n-US" i="1" dirty="0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b="0" i="1" dirty="0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b="0" i="1" dirty="0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h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b="0" i="1" dirty="0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e>
                                          </m:acc>
                                        </m:e>
                                      </m:rad>
                                    </m:e>
                                  </m:d>
                                </m:e>
                                <m:sup>
                                  <m:r>
                                    <a:rPr lang="en-US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dirty="0"/>
                            <a:t> 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24061137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Таблица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68601566"/>
                  </p:ext>
                </p:extLst>
              </p:nvPr>
            </p:nvGraphicFramePr>
            <p:xfrm>
              <a:off x="6236604" y="1815230"/>
              <a:ext cx="5662673" cy="1143762"/>
            </p:xfrm>
            <a:graphic>
              <a:graphicData uri="http://schemas.openxmlformats.org/drawingml/2006/table">
                <a:tbl>
                  <a:tblPr/>
                  <a:tblGrid>
                    <a:gridCol w="5662673">
                      <a:extLst>
                        <a:ext uri="{9D8B030D-6E8A-4147-A177-3AD203B41FA5}">
                          <a16:colId xmlns:a16="http://schemas.microsoft.com/office/drawing/2014/main" val="3335577079"/>
                        </a:ext>
                      </a:extLst>
                    </a:gridCol>
                  </a:tblGrid>
                  <a:tr h="1143762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3"/>
                          <a:stretch>
                            <a:fillRect t="-3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4061137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Прямоугольник 3"/>
              <p:cNvSpPr/>
              <p:nvPr/>
            </p:nvSpPr>
            <p:spPr>
              <a:xfrm>
                <a:off x="7067372" y="3162983"/>
                <a:ext cx="4723022" cy="89114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-apple-system"/>
                    <a:ea typeface="+mn-ea"/>
                    <a:cs typeface="+mn-cs"/>
                  </a:rPr>
                  <a:t> 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𝐿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-apple-system"/>
                    <a:ea typeface="+mn-ea"/>
                    <a:cs typeface="+mn-cs"/>
                  </a:rPr>
                  <a:t>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naryPr>
                      <m:sub>
                        <m: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</m:t>
                        </m:r>
                        <m: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=</m:t>
                        </m:r>
                        <m: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0</m:t>
                        </m:r>
                      </m:sub>
                      <m:sup>
                        <m:sSup>
                          <m:sSupPr>
                            <m:ctrlP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𝑆</m:t>
                            </m:r>
                          </m:e>
                          <m:sup>
                            <m: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p>
                        </m:sSup>
                      </m:sup>
                      <m:e>
                        <m:nary>
                          <m:naryPr>
                            <m:chr m:val="∑"/>
                            <m:ctrlP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naryPr>
                          <m:sub>
                            <m: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𝑗</m:t>
                            </m:r>
                            <m: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=</m:t>
                            </m:r>
                            <m: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0</m:t>
                            </m:r>
                          </m:sub>
                          <m:sup>
                            <m: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𝐵</m:t>
                            </m:r>
                          </m:sup>
                          <m:e>
                            <m:sSubSup>
                              <m:sSubSupPr>
                                <m:ctrlPr>
                                  <a:rPr kumimoji="0" lang="en-US" sz="18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</m:ctrlPr>
                              </m:sSubSupPr>
                              <m:e>
                                <m:r>
                                  <a:rPr kumimoji="0" lang="en-US" sz="18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𝕀</m:t>
                                </m:r>
                              </m:e>
                              <m:sub>
                                <m:r>
                                  <a:rPr kumimoji="0" lang="en-US" sz="18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𝑖𝑗</m:t>
                                </m:r>
                              </m:sub>
                              <m:sup>
                                <m:r>
                                  <a:rPr kumimoji="0" lang="en-US" sz="18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𝑜𝑏𝑗</m:t>
                                </m:r>
                              </m:sup>
                            </m:sSubSup>
                          </m:e>
                        </m:nary>
                      </m:e>
                    </m:nary>
                    <m:r>
                      <a:rPr kumimoji="0" lang="en-US" sz="18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 </m:t>
                    </m:r>
                    <m:sSup>
                      <m:sSupPr>
                        <m:ctrlP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d>
                          <m:dPr>
                            <m:ctrlP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0" lang="en-US" sz="18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US" sz="18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kumimoji="0" lang="en-US" sz="1800" b="0" i="1" u="none" strike="noStrike" kern="1200" cap="none" spc="0" normalizeH="0" baseline="0" noProof="0" dirty="0" err="1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−</m:t>
                            </m:r>
                            <m:acc>
                              <m:accPr>
                                <m:chr m:val="̂"/>
                                <m:ctrlPr>
                                  <a:rPr kumimoji="0" lang="en-US" sz="1800" b="0" i="1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kumimoji="0" lang="en-US" sz="18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8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kumimoji="0" lang="en-US" sz="18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acc>
                          </m:e>
                        </m:d>
                      </m:e>
                      <m:sup>
                        <m: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sup>
                    </m:sSup>
                    <m:r>
                      <a:rPr kumimoji="0" lang="ru-RU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+</m:t>
                    </m:r>
                  </m:oMath>
                </a14:m>
                <a:endParaRPr kumimoji="0" lang="ru-RU" sz="18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𝜆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𝑛𝑜𝑜𝑏𝑗</m:t>
                        </m:r>
                      </m:sub>
                    </m:sSub>
                    <m:r>
                      <a:rPr kumimoji="0" lang="en-US" sz="18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⋅</m:t>
                    </m:r>
                    <m:nary>
                      <m:naryPr>
                        <m:chr m:val="∑"/>
                        <m:ctrlP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naryPr>
                      <m:sub>
                        <m: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</m:t>
                        </m:r>
                        <m: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=</m:t>
                        </m:r>
                        <m: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0</m:t>
                        </m:r>
                      </m:sub>
                      <m:sup>
                        <m:sSup>
                          <m:sSupPr>
                            <m:ctrlP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𝑆</m:t>
                            </m:r>
                          </m:e>
                          <m:sup>
                            <m: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p>
                        </m:sSup>
                      </m:sup>
                      <m:e>
                        <m:nary>
                          <m:naryPr>
                            <m:chr m:val="∑"/>
                            <m:ctrlP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naryPr>
                          <m:sub>
                            <m: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𝑗</m:t>
                            </m:r>
                            <m: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=</m:t>
                            </m:r>
                            <m: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0</m:t>
                            </m:r>
                          </m:sub>
                          <m:sup>
                            <m: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𝐵</m:t>
                            </m:r>
                          </m:sup>
                          <m:e>
                            <m:sSubSup>
                              <m:sSubSupPr>
                                <m:ctrlPr>
                                  <a:rPr kumimoji="0" lang="en-US" sz="18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</m:ctrlPr>
                              </m:sSubSupPr>
                              <m:e>
                                <m:r>
                                  <a:rPr kumimoji="0" lang="en-US" sz="18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𝕀</m:t>
                                </m:r>
                              </m:e>
                              <m:sub>
                                <m:r>
                                  <a:rPr kumimoji="0" lang="en-US" sz="18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𝑖𝑗</m:t>
                                </m:r>
                              </m:sub>
                              <m:sup>
                                <m:r>
                                  <a:rPr kumimoji="0" lang="en-US" sz="18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𝑛𝑜𝑜𝑏𝑗</m:t>
                                </m:r>
                              </m:sup>
                            </m:sSubSup>
                          </m:e>
                        </m:nary>
                      </m:e>
                    </m:nary>
                    <m:sSup>
                      <m:sSupPr>
                        <m:ctrlP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d>
                          <m:dPr>
                            <m:ctrlP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0" lang="en-US" sz="1800" b="0" i="1" u="none" strike="noStrike" kern="1200" cap="none" spc="0" normalizeH="0" baseline="0" noProof="0" dirty="0" err="1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US" sz="1800" b="0" i="1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kumimoji="0" lang="en-US" sz="1800" b="0" i="1" u="none" strike="noStrike" kern="1200" cap="none" spc="0" normalizeH="0" baseline="0" noProof="0" dirty="0" err="1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 −</m:t>
                            </m:r>
                            <m:acc>
                              <m:accPr>
                                <m:chr m:val="̂"/>
                                <m:ctrlPr>
                                  <a:rPr kumimoji="0" lang="en-US" sz="18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kumimoji="0" lang="en-US" sz="1800" b="0" i="1" u="none" strike="noStrike" kern="1200" cap="none" spc="0" normalizeH="0" baseline="0" noProof="0" dirty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800" b="0" i="1" u="none" strike="noStrike" kern="1200" cap="none" spc="0" normalizeH="0" baseline="0" noProof="0" dirty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kumimoji="0" lang="en-US" sz="1800" b="0" i="1" u="none" strike="noStrike" kern="1200" cap="none" spc="0" normalizeH="0" baseline="0" noProof="0" dirty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acc>
                          </m:e>
                        </m:d>
                      </m:e>
                      <m:sup>
                        <m: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sup>
                    </m:sSup>
                  </m:oMath>
                </a14:m>
                <a:endParaRPr kumimoji="0" lang="ru-RU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" name="Прямоугольник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7372" y="3162983"/>
                <a:ext cx="4723022" cy="891141"/>
              </a:xfrm>
              <a:prstGeom prst="rect">
                <a:avLst/>
              </a:prstGeom>
              <a:blipFill>
                <a:blip r:embed="rId4"/>
                <a:stretch>
                  <a:fillRect t="-41096" r="-2581" b="-7191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/>
              <p:cNvSpPr/>
              <p:nvPr/>
            </p:nvSpPr>
            <p:spPr>
              <a:xfrm>
                <a:off x="7597294" y="4442626"/>
                <a:ext cx="4315620" cy="47160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𝐿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3</m:t>
                        </m:r>
                      </m:sub>
                    </m:sSub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-apple-system"/>
                    <a:ea typeface="+mn-ea"/>
                    <a:cs typeface="+mn-cs"/>
                  </a:rPr>
                  <a:t>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naryPr>
                      <m:sub>
                        <m: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</m:t>
                        </m:r>
                        <m: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=</m:t>
                        </m:r>
                        <m: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0</m:t>
                        </m:r>
                      </m:sub>
                      <m:sup>
                        <m:sSup>
                          <m:sSupPr>
                            <m:ctrlP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𝑆</m:t>
                            </m:r>
                          </m:e>
                          <m:sup>
                            <m: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p>
                        </m:sSup>
                      </m:sup>
                      <m:e>
                        <m:sSubSup>
                          <m:sSubSupPr>
                            <m:ctrlP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</m:ctrlPr>
                          </m:sSubSupPr>
                          <m:e>
                            <m: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𝕀</m:t>
                            </m:r>
                          </m:e>
                          <m:sub>
                            <m: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𝑖𝑗</m:t>
                            </m:r>
                          </m:sub>
                          <m:sup>
                            <m: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𝑜𝑏𝑗</m:t>
                            </m:r>
                          </m:sup>
                        </m:sSubSup>
                      </m:e>
                    </m:nary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-apple-system"/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nary>
                          <m:naryPr>
                            <m:chr m:val="∑"/>
                            <m:supHide m:val="on"/>
                            <m:ctrlP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naryPr>
                          <m:sub>
                            <m:r>
                              <a:rPr kumimoji="0" lang="en-US" sz="1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𝐶</m:t>
                            </m:r>
                            <m:r>
                              <a:rPr kumimoji="0" lang="en-US" sz="1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∈</m:t>
                            </m:r>
                            <m:r>
                              <a:rPr kumimoji="0" lang="en-US" sz="1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𝑐𝑙𝑎𝑠𝑠𝑒𝑠</m:t>
                            </m:r>
                          </m:sub>
                          <m:sup/>
                          <m:e>
                            <m:d>
                              <m:dPr>
                                <m:ctrlPr>
                                  <a:rPr kumimoji="0" lang="en-US" sz="1800" b="0" i="1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kumimoji="0" lang="en-US" sz="18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8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kumimoji="0" lang="en-US" sz="18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𝑖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kumimoji="0" lang="en-US" sz="18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r>
                                      <a:rPr kumimoji="0" lang="en-US" sz="18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𝑐</m:t>
                                    </m:r>
                                  </m:e>
                                </m:d>
                                <m:r>
                                  <a:rPr kumimoji="0" lang="en-US" sz="1800" b="0" i="1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−</m:t>
                                </m:r>
                                <m:acc>
                                  <m:accPr>
                                    <m:chr m:val="̂"/>
                                    <m:ctrlPr>
                                      <a:rPr kumimoji="0" lang="en-US" sz="18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kumimoji="0" lang="en-US" sz="1800" b="0" i="1" u="none" strike="noStrike" kern="1200" cap="none" spc="0" normalizeH="0" baseline="0" noProof="0" dirty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0" lang="en-US" sz="1800" b="0" i="1" u="none" strike="noStrike" kern="1200" cap="none" spc="0" normalizeH="0" baseline="0" noProof="0" dirty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kumimoji="0" lang="en-US" sz="1800" b="0" i="1" u="none" strike="noStrike" kern="1200" cap="none" spc="0" normalizeH="0" baseline="0" noProof="0" dirty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acc>
                                <m:r>
                                  <a:rPr kumimoji="0" lang="en-US" sz="1800" b="0" i="1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(</m:t>
                                </m:r>
                                <m:r>
                                  <a:rPr kumimoji="0" lang="en-US" sz="1800" b="0" i="1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𝑐</m:t>
                                </m:r>
                                <m:r>
                                  <a:rPr kumimoji="0" lang="en-US" sz="1800" b="0" i="1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)</m:t>
                                </m:r>
                              </m:e>
                            </m:d>
                          </m:e>
                        </m:nary>
                      </m:e>
                      <m:sup>
                        <m:r>
                          <a:rPr kumimoji="0" lang="en-US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2</m:t>
                        </m:r>
                      </m:sup>
                    </m:sSup>
                  </m:oMath>
                </a14:m>
                <a:endParaRPr kumimoji="0" lang="ru-RU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" name="Прямоугольник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7294" y="4442626"/>
                <a:ext cx="4315620" cy="471604"/>
              </a:xfrm>
              <a:prstGeom prst="rect">
                <a:avLst/>
              </a:prstGeom>
              <a:blipFill>
                <a:blip r:embed="rId5"/>
                <a:stretch>
                  <a:fillRect t="-83117" b="-13636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Прямоугольник 16"/>
          <p:cNvSpPr/>
          <p:nvPr/>
        </p:nvSpPr>
        <p:spPr>
          <a:xfrm>
            <a:off x="6937645" y="4922104"/>
            <a:ext cx="4969558" cy="72289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rgbClr val="42719B"/>
            </a:solidFill>
            <a:miter/>
          </a:ln>
        </p:spPr>
        <p:txBody>
          <a:bodyPr lIns="45719" rIns="45719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FFFFFF"/>
                </a:solidFill>
              </a:defRPr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9"/>
              <p:cNvSpPr txBox="1"/>
              <p:nvPr/>
            </p:nvSpPr>
            <p:spPr>
              <a:xfrm>
                <a:off x="7662931" y="5196189"/>
                <a:ext cx="3284232" cy="369332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square" lIns="45719" rIns="45719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General loss</a:t>
                </a:r>
                <a:r>
                  <a:rPr kumimoji="0" lang="ru-RU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: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𝐿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sSub>
                      <m:sSub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𝐿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</m:t>
                        </m:r>
                      </m:sub>
                    </m:sSub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+</m:t>
                    </m:r>
                    <m:sSub>
                      <m:sSub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𝐿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sub>
                    </m:sSub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+</m:t>
                    </m:r>
                    <m:sSub>
                      <m:sSub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𝐿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3</m:t>
                        </m:r>
                      </m:sub>
                    </m:sSub>
                  </m:oMath>
                </a14:m>
                <a:endParaRPr kumimoji="0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9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2931" y="5196189"/>
                <a:ext cx="3284232" cy="369332"/>
              </a:xfrm>
              <a:prstGeom prst="rect">
                <a:avLst/>
              </a:prstGeom>
              <a:blipFill>
                <a:blip r:embed="rId6"/>
                <a:stretch>
                  <a:fillRect l="-2968" t="-8197" b="-24590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Прямоугольник 16"/>
          <p:cNvSpPr/>
          <p:nvPr/>
        </p:nvSpPr>
        <p:spPr>
          <a:xfrm>
            <a:off x="6236603" y="1191139"/>
            <a:ext cx="5803609" cy="4552817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964715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Заголовок 1"/>
          <p:cNvSpPr txBox="1">
            <a:spLocks noGrp="1"/>
          </p:cNvSpPr>
          <p:nvPr>
            <p:ph type="title"/>
          </p:nvPr>
        </p:nvSpPr>
        <p:spPr>
          <a:xfrm>
            <a:off x="762000" y="197161"/>
            <a:ext cx="10515600" cy="728739"/>
          </a:xfrm>
          <a:prstGeom prst="rect">
            <a:avLst/>
          </a:prstGeom>
        </p:spPr>
        <p:txBody>
          <a:bodyPr>
            <a:noAutofit/>
          </a:bodyPr>
          <a:lstStyle/>
          <a:p>
            <a:pPr algn="ctr"/>
            <a:r>
              <a:rPr sz="4800" b="1" dirty="0">
                <a:solidFill>
                  <a:schemeClr val="bg1"/>
                </a:solidFill>
              </a:rPr>
              <a:t>SSD (single short detector)</a:t>
            </a:r>
          </a:p>
        </p:txBody>
      </p:sp>
      <p:sp>
        <p:nvSpPr>
          <p:cNvPr id="425" name="Объект 3"/>
          <p:cNvSpPr txBox="1">
            <a:spLocks noGrp="1"/>
          </p:cNvSpPr>
          <p:nvPr>
            <p:ph type="body" idx="1"/>
          </p:nvPr>
        </p:nvSpPr>
        <p:spPr>
          <a:xfrm>
            <a:off x="184730" y="925899"/>
            <a:ext cx="11600871" cy="203949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28600" lvl="1" indent="-228600">
              <a:lnSpc>
                <a:spcPct val="100000"/>
              </a:lnSpc>
              <a:spcBef>
                <a:spcPts val="0"/>
              </a:spcBef>
              <a:defRPr sz="2000"/>
            </a:pPr>
            <a:r>
              <a:rPr sz="2200" dirty="0" err="1">
                <a:solidFill>
                  <a:schemeClr val="bg1"/>
                </a:solidFill>
              </a:rPr>
              <a:t>Основная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идея</a:t>
            </a:r>
            <a:r>
              <a:rPr sz="2200" dirty="0">
                <a:solidFill>
                  <a:schemeClr val="bg1"/>
                </a:solidFill>
              </a:rPr>
              <a:t> SSD – </a:t>
            </a:r>
            <a:r>
              <a:rPr lang="ru-RU" sz="2200" dirty="0">
                <a:solidFill>
                  <a:schemeClr val="bg1"/>
                </a:solidFill>
              </a:rPr>
              <a:t>одноэтапный поиск объектов на </a:t>
            </a:r>
            <a:r>
              <a:rPr sz="2200" dirty="0" err="1">
                <a:solidFill>
                  <a:schemeClr val="bg1"/>
                </a:solidFill>
              </a:rPr>
              <a:t>разных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масштаб</a:t>
            </a:r>
            <a:r>
              <a:rPr lang="ru-RU" sz="2200" dirty="0">
                <a:solidFill>
                  <a:schemeClr val="bg1"/>
                </a:solidFill>
              </a:rPr>
              <a:t>ах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катр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признаков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lang="ru-RU" sz="2200" dirty="0">
                <a:solidFill>
                  <a:schemeClr val="bg1"/>
                </a:solidFill>
              </a:rPr>
              <a:t/>
            </a:r>
            <a:br>
              <a:rPr lang="ru-RU" sz="2200" dirty="0">
                <a:solidFill>
                  <a:schemeClr val="bg1"/>
                </a:solidFill>
              </a:rPr>
            </a:br>
            <a:r>
              <a:rPr sz="2200" dirty="0">
                <a:solidFill>
                  <a:schemeClr val="bg1"/>
                </a:solidFill>
              </a:rPr>
              <a:t>(</a:t>
            </a:r>
            <a:r>
              <a:rPr sz="2200" dirty="0" err="1">
                <a:solidFill>
                  <a:schemeClr val="bg1"/>
                </a:solidFill>
              </a:rPr>
              <a:t>MultiScale</a:t>
            </a:r>
            <a:r>
              <a:rPr sz="2200" dirty="0">
                <a:solidFill>
                  <a:schemeClr val="bg1"/>
                </a:solidFill>
              </a:rPr>
              <a:t> Detection).</a:t>
            </a:r>
          </a:p>
          <a:p>
            <a:pPr marL="685800" lvl="2" indent="-228600">
              <a:lnSpc>
                <a:spcPct val="100000"/>
              </a:lnSpc>
              <a:spcBef>
                <a:spcPts val="0"/>
              </a:spcBef>
              <a:defRPr sz="1600"/>
            </a:pPr>
            <a:r>
              <a:rPr sz="2200" dirty="0" err="1">
                <a:solidFill>
                  <a:schemeClr val="bg1"/>
                </a:solidFill>
              </a:rPr>
              <a:t>Чем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меньше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размер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карты</a:t>
            </a:r>
            <a:r>
              <a:rPr sz="2200" dirty="0">
                <a:solidFill>
                  <a:schemeClr val="bg1"/>
                </a:solidFill>
              </a:rPr>
              <a:t> – </a:t>
            </a:r>
            <a:r>
              <a:rPr sz="2200" dirty="0" err="1">
                <a:solidFill>
                  <a:schemeClr val="bg1"/>
                </a:solidFill>
              </a:rPr>
              <a:t>тем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более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крупноразмерные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объекты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можно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выделить</a:t>
            </a:r>
            <a:r>
              <a:rPr sz="2200" dirty="0">
                <a:solidFill>
                  <a:schemeClr val="bg1"/>
                </a:solidFill>
              </a:rPr>
              <a:t>, </a:t>
            </a:r>
            <a:r>
              <a:rPr lang="ru-RU" sz="2200" dirty="0">
                <a:solidFill>
                  <a:schemeClr val="bg1"/>
                </a:solidFill>
              </a:rPr>
              <a:t/>
            </a:r>
            <a:br>
              <a:rPr lang="ru-RU" sz="2200" dirty="0">
                <a:solidFill>
                  <a:schemeClr val="bg1"/>
                </a:solidFill>
              </a:rPr>
            </a:br>
            <a:r>
              <a:rPr sz="2200" dirty="0" err="1">
                <a:solidFill>
                  <a:schemeClr val="bg1"/>
                </a:solidFill>
              </a:rPr>
              <a:t>но</a:t>
            </a:r>
            <a:r>
              <a:rPr sz="2200" dirty="0">
                <a:solidFill>
                  <a:schemeClr val="bg1"/>
                </a:solidFill>
              </a:rPr>
              <a:t> с </a:t>
            </a:r>
            <a:r>
              <a:rPr sz="2200" dirty="0" err="1">
                <a:solidFill>
                  <a:schemeClr val="bg1"/>
                </a:solidFill>
              </a:rPr>
              <a:t>потерей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семантической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информации</a:t>
            </a:r>
            <a:r>
              <a:rPr sz="2200" dirty="0">
                <a:solidFill>
                  <a:schemeClr val="bg1"/>
                </a:solidFill>
              </a:rPr>
              <a:t>.</a:t>
            </a:r>
          </a:p>
          <a:p>
            <a:pPr marL="685800" lvl="2" indent="-228600">
              <a:lnSpc>
                <a:spcPct val="100000"/>
              </a:lnSpc>
              <a:spcBef>
                <a:spcPts val="0"/>
              </a:spcBef>
              <a:defRPr sz="1600"/>
            </a:pPr>
            <a:r>
              <a:rPr sz="2200" dirty="0" err="1">
                <a:solidFill>
                  <a:schemeClr val="bg1"/>
                </a:solidFill>
              </a:rPr>
              <a:t>Чем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больше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карта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признаков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тем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меньше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размер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выделяемого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объекта</a:t>
            </a:r>
            <a:r>
              <a:rPr sz="2200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931" y="3202957"/>
            <a:ext cx="9030308" cy="31502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5" name="Прямоугольник 4"/>
          <p:cNvSpPr/>
          <p:nvPr/>
        </p:nvSpPr>
        <p:spPr>
          <a:xfrm>
            <a:off x="151788" y="926548"/>
            <a:ext cx="11633813" cy="1842289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849603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Заголовок 1"/>
          <p:cNvSpPr txBox="1">
            <a:spLocks noGrp="1"/>
          </p:cNvSpPr>
          <p:nvPr>
            <p:ph type="title"/>
          </p:nvPr>
        </p:nvSpPr>
        <p:spPr>
          <a:xfrm>
            <a:off x="762000" y="197161"/>
            <a:ext cx="10515600" cy="728739"/>
          </a:xfrm>
          <a:prstGeom prst="rect">
            <a:avLst/>
          </a:prstGeom>
        </p:spPr>
        <p:txBody>
          <a:bodyPr>
            <a:noAutofit/>
          </a:bodyPr>
          <a:lstStyle/>
          <a:p>
            <a:pPr algn="ctr"/>
            <a:r>
              <a:rPr sz="4800" b="1" dirty="0">
                <a:solidFill>
                  <a:schemeClr val="bg1"/>
                </a:solidFill>
              </a:rPr>
              <a:t>SSD (single short detector)</a:t>
            </a:r>
          </a:p>
        </p:txBody>
      </p:sp>
      <p:sp>
        <p:nvSpPr>
          <p:cNvPr id="425" name="Объект 3"/>
          <p:cNvSpPr txBox="1">
            <a:spLocks noGrp="1"/>
          </p:cNvSpPr>
          <p:nvPr>
            <p:ph type="body" idx="1"/>
          </p:nvPr>
        </p:nvSpPr>
        <p:spPr>
          <a:xfrm>
            <a:off x="184730" y="925899"/>
            <a:ext cx="11600871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28600" lvl="1">
              <a:lnSpc>
                <a:spcPct val="100000"/>
              </a:lnSpc>
              <a:spcBef>
                <a:spcPts val="0"/>
              </a:spcBef>
              <a:defRPr sz="2000"/>
            </a:pPr>
            <a:r>
              <a:rPr sz="2300" dirty="0" err="1">
                <a:solidFill>
                  <a:schemeClr val="bg1"/>
                </a:solidFill>
              </a:rPr>
              <a:t>Для</a:t>
            </a:r>
            <a:r>
              <a:rPr sz="2300" dirty="0">
                <a:solidFill>
                  <a:schemeClr val="bg1"/>
                </a:solidFill>
              </a:rPr>
              <a:t> </a:t>
            </a:r>
            <a:r>
              <a:rPr sz="2300" dirty="0" err="1">
                <a:solidFill>
                  <a:schemeClr val="bg1"/>
                </a:solidFill>
              </a:rPr>
              <a:t>выделенных</a:t>
            </a:r>
            <a:r>
              <a:rPr sz="2300" dirty="0">
                <a:solidFill>
                  <a:schemeClr val="bg1"/>
                </a:solidFill>
              </a:rPr>
              <a:t> </a:t>
            </a:r>
            <a:r>
              <a:rPr sz="2300" dirty="0" err="1">
                <a:solidFill>
                  <a:schemeClr val="bg1"/>
                </a:solidFill>
              </a:rPr>
              <a:t>карт</a:t>
            </a:r>
            <a:r>
              <a:rPr sz="2300" dirty="0">
                <a:solidFill>
                  <a:schemeClr val="bg1"/>
                </a:solidFill>
              </a:rPr>
              <a:t> </a:t>
            </a:r>
            <a:r>
              <a:rPr sz="2300" dirty="0" err="1">
                <a:solidFill>
                  <a:schemeClr val="bg1"/>
                </a:solidFill>
              </a:rPr>
              <a:t>признаков</a:t>
            </a:r>
            <a:r>
              <a:rPr sz="2300" dirty="0">
                <a:solidFill>
                  <a:schemeClr val="bg1"/>
                </a:solidFill>
              </a:rPr>
              <a:t> </a:t>
            </a:r>
            <a:r>
              <a:rPr sz="2300" dirty="0" err="1">
                <a:solidFill>
                  <a:schemeClr val="bg1"/>
                </a:solidFill>
              </a:rPr>
              <a:t>используются</a:t>
            </a:r>
            <a:r>
              <a:rPr sz="2300" dirty="0">
                <a:solidFill>
                  <a:schemeClr val="bg1"/>
                </a:solidFill>
              </a:rPr>
              <a:t> </a:t>
            </a:r>
            <a:r>
              <a:rPr sz="2300" dirty="0" err="1">
                <a:solidFill>
                  <a:schemeClr val="bg1"/>
                </a:solidFill>
              </a:rPr>
              <a:t>свертки</a:t>
            </a:r>
            <a:r>
              <a:rPr sz="2300" dirty="0">
                <a:solidFill>
                  <a:schemeClr val="bg1"/>
                </a:solidFill>
              </a:rPr>
              <a:t> (</a:t>
            </a:r>
            <a:r>
              <a:rPr sz="2300" dirty="0" err="1">
                <a:solidFill>
                  <a:schemeClr val="bg1"/>
                </a:solidFill>
              </a:rPr>
              <a:t>подобно</a:t>
            </a:r>
            <a:r>
              <a:rPr sz="2300" dirty="0">
                <a:solidFill>
                  <a:schemeClr val="bg1"/>
                </a:solidFill>
              </a:rPr>
              <a:t> RPN).</a:t>
            </a:r>
            <a:r>
              <a:rPr lang="ru-RU" sz="2300" dirty="0">
                <a:solidFill>
                  <a:schemeClr val="bg1"/>
                </a:solidFill>
              </a:rPr>
              <a:t> </a:t>
            </a:r>
            <a:endParaRPr sz="2300" dirty="0">
              <a:solidFill>
                <a:schemeClr val="bg1"/>
              </a:solidFill>
            </a:endParaRPr>
          </a:p>
          <a:p>
            <a:pPr marL="685800" lvl="2" indent="-228600">
              <a:lnSpc>
                <a:spcPct val="100000"/>
              </a:lnSpc>
              <a:spcBef>
                <a:spcPts val="0"/>
              </a:spcBef>
              <a:defRPr sz="2000"/>
            </a:pPr>
            <a:r>
              <a:rPr dirty="0" err="1">
                <a:solidFill>
                  <a:schemeClr val="bg1"/>
                </a:solidFill>
              </a:rPr>
              <a:t>Выход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- </a:t>
            </a:r>
            <a:r>
              <a:rPr dirty="0">
                <a:solidFill>
                  <a:schemeClr val="bg1"/>
                </a:solidFill>
              </a:rPr>
              <a:t>21  </a:t>
            </a:r>
            <a:r>
              <a:rPr dirty="0" err="1">
                <a:solidFill>
                  <a:schemeClr val="bg1"/>
                </a:solidFill>
              </a:rPr>
              <a:t>класс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(</a:t>
            </a:r>
            <a:r>
              <a:rPr lang="en-US" dirty="0" err="1">
                <a:solidFill>
                  <a:schemeClr val="bg1"/>
                </a:solidFill>
              </a:rPr>
              <a:t>confedences</a:t>
            </a:r>
            <a:r>
              <a:rPr lang="en-US" dirty="0">
                <a:solidFill>
                  <a:schemeClr val="bg1"/>
                </a:solidFill>
              </a:rPr>
              <a:t>)</a:t>
            </a:r>
            <a:r>
              <a:rPr dirty="0">
                <a:solidFill>
                  <a:schemeClr val="bg1"/>
                </a:solidFill>
              </a:rPr>
              <a:t> и 4 </a:t>
            </a:r>
            <a:r>
              <a:rPr dirty="0" err="1">
                <a:solidFill>
                  <a:schemeClr val="bg1"/>
                </a:solidFill>
              </a:rPr>
              <a:t>координаты</a:t>
            </a:r>
            <a:r>
              <a:rPr dirty="0">
                <a:solidFill>
                  <a:schemeClr val="bg1"/>
                </a:solidFill>
              </a:rPr>
              <a:t> Bounding Box (</a:t>
            </a:r>
            <a:r>
              <a:rPr dirty="0" err="1">
                <a:solidFill>
                  <a:schemeClr val="bg1"/>
                </a:solidFill>
              </a:rPr>
              <a:t>Bbox</a:t>
            </a:r>
            <a:r>
              <a:rPr dirty="0">
                <a:solidFill>
                  <a:schemeClr val="bg1"/>
                </a:solidFill>
              </a:rPr>
              <a:t>)</a:t>
            </a:r>
            <a:r>
              <a:rPr lang="ru-RU" dirty="0">
                <a:solidFill>
                  <a:schemeClr val="bg1"/>
                </a:solidFill>
              </a:rPr>
              <a:t> для каждого </a:t>
            </a:r>
            <a:r>
              <a:rPr lang="ru-RU" dirty="0" err="1">
                <a:solidFill>
                  <a:schemeClr val="bg1"/>
                </a:solidFill>
              </a:rPr>
              <a:t>анхора</a:t>
            </a:r>
            <a:r>
              <a:rPr dirty="0">
                <a:solidFill>
                  <a:schemeClr val="bg1"/>
                </a:solidFill>
              </a:rPr>
              <a:t>.</a:t>
            </a:r>
            <a:endParaRPr lang="ru-RU" dirty="0">
              <a:solidFill>
                <a:schemeClr val="bg1"/>
              </a:solidFill>
            </a:endParaRPr>
          </a:p>
          <a:p>
            <a:pPr marL="1143000" lvl="3"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sz="2300" dirty="0">
                <a:solidFill>
                  <a:schemeClr val="bg1"/>
                </a:solidFill>
              </a:rPr>
              <a:t>Регионов может быть разное количество для разного масштаба карты признаков, для каждой клетки 4-6 </a:t>
            </a:r>
            <a:r>
              <a:rPr lang="ru-RU" sz="2300" dirty="0" err="1">
                <a:solidFill>
                  <a:schemeClr val="bg1"/>
                </a:solidFill>
              </a:rPr>
              <a:t>анхоров</a:t>
            </a:r>
            <a:r>
              <a:rPr lang="ru-RU" sz="2300" dirty="0">
                <a:solidFill>
                  <a:schemeClr val="bg1"/>
                </a:solidFill>
              </a:rPr>
              <a:t> подобранных особым образом.</a:t>
            </a:r>
          </a:p>
          <a:p>
            <a:r>
              <a:rPr lang="ru-RU" sz="2300" dirty="0">
                <a:solidFill>
                  <a:schemeClr val="bg1"/>
                </a:solidFill>
              </a:rPr>
              <a:t>. Параметры </a:t>
            </a:r>
            <a:r>
              <a:rPr lang="ru-RU" sz="2300" dirty="0" err="1">
                <a:solidFill>
                  <a:schemeClr val="bg1"/>
                </a:solidFill>
              </a:rPr>
              <a:t>арнхоров</a:t>
            </a:r>
            <a:r>
              <a:rPr lang="ru-RU" sz="2300" dirty="0">
                <a:solidFill>
                  <a:schemeClr val="bg1"/>
                </a:solidFill>
              </a:rPr>
              <a:t> – масштаб и соотношения сторон выбираются а-</a:t>
            </a:r>
            <a:r>
              <a:rPr lang="ru-RU" sz="2300" dirty="0" err="1">
                <a:solidFill>
                  <a:schemeClr val="bg1"/>
                </a:solidFill>
              </a:rPr>
              <a:t>приори</a:t>
            </a:r>
            <a:r>
              <a:rPr lang="ru-RU" sz="2300" dirty="0">
                <a:solidFill>
                  <a:schemeClr val="bg1"/>
                </a:solidFill>
              </a:rPr>
              <a:t> особым образом. Например, при помощи </a:t>
            </a:r>
            <a:r>
              <a:rPr lang="ru-RU" sz="2300" dirty="0" err="1">
                <a:solidFill>
                  <a:schemeClr val="bg1"/>
                </a:solidFill>
              </a:rPr>
              <a:t>класетризации</a:t>
            </a:r>
            <a:r>
              <a:rPr lang="ru-RU" sz="2300" dirty="0">
                <a:solidFill>
                  <a:schemeClr val="bg1"/>
                </a:solidFill>
              </a:rPr>
              <a:t> </a:t>
            </a:r>
            <a:r>
              <a:rPr lang="ru-RU" sz="2300" dirty="0" err="1">
                <a:solidFill>
                  <a:schemeClr val="bg1"/>
                </a:solidFill>
              </a:rPr>
              <a:t>тренеровочного</a:t>
            </a:r>
            <a:r>
              <a:rPr lang="ru-RU" sz="2300" dirty="0">
                <a:solidFill>
                  <a:schemeClr val="bg1"/>
                </a:solidFill>
              </a:rPr>
              <a:t> набора данных по размерам объектов.</a:t>
            </a:r>
          </a:p>
          <a:p>
            <a:pPr marL="1143000" lvl="3">
              <a:lnSpc>
                <a:spcPct val="100000"/>
              </a:lnSpc>
              <a:spcBef>
                <a:spcPts val="0"/>
              </a:spcBef>
              <a:defRPr sz="2000"/>
            </a:pPr>
            <a:endParaRPr sz="2100" dirty="0">
              <a:solidFill>
                <a:schemeClr val="bg1"/>
              </a:solidFill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1009" y="3429000"/>
            <a:ext cx="8146591" cy="284193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5" name="Прямоугольник 4"/>
          <p:cNvSpPr/>
          <p:nvPr/>
        </p:nvSpPr>
        <p:spPr>
          <a:xfrm>
            <a:off x="151788" y="926548"/>
            <a:ext cx="11633813" cy="774065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603375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Заголовок 1"/>
          <p:cNvSpPr txBox="1">
            <a:spLocks noGrp="1"/>
          </p:cNvSpPr>
          <p:nvPr>
            <p:ph type="title"/>
          </p:nvPr>
        </p:nvSpPr>
        <p:spPr>
          <a:xfrm>
            <a:off x="762000" y="197161"/>
            <a:ext cx="10515600" cy="728739"/>
          </a:xfrm>
          <a:prstGeom prst="rect">
            <a:avLst/>
          </a:prstGeom>
        </p:spPr>
        <p:txBody>
          <a:bodyPr>
            <a:noAutofit/>
          </a:bodyPr>
          <a:lstStyle/>
          <a:p>
            <a:pPr algn="ctr"/>
            <a:r>
              <a:rPr sz="4800" b="1" dirty="0">
                <a:solidFill>
                  <a:schemeClr val="bg1"/>
                </a:solidFill>
              </a:rPr>
              <a:t>SSD (single short detector)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5" name="Объект 3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84730" y="925899"/>
                <a:ext cx="11600871" cy="4351338"/>
              </a:xfrm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:pPr marL="685800" lvl="2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2400" dirty="0">
                    <a:solidFill>
                      <a:schemeClr val="bg1"/>
                    </a:solidFill>
                  </a:rPr>
                  <a:t>Всего выделяется 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 8000 </a:t>
                </a:r>
                <a:r>
                  <a:rPr lang="ru-RU" sz="2400" dirty="0">
                    <a:solidFill>
                      <a:schemeClr val="bg1"/>
                    </a:solidFill>
                  </a:rPr>
                  <a:t>регионов кандидатов</a:t>
                </a:r>
                <a:endParaRPr lang="en-US" sz="2400" dirty="0">
                  <a:solidFill>
                    <a:schemeClr val="bg1"/>
                  </a:solidFill>
                </a:endParaRPr>
              </a:p>
              <a:p>
                <a:pPr marL="685800" lvl="2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2400" dirty="0">
                    <a:solidFill>
                      <a:schemeClr val="bg1"/>
                    </a:solidFill>
                  </a:rPr>
                  <a:t>Большинство регионов пустые, </a:t>
                </a:r>
                <a:r>
                  <a:rPr lang="en-US" sz="2400" dirty="0">
                    <a:solidFill>
                      <a:schemeClr val="bg1"/>
                    </a:solidFill>
                  </a:rPr>
                  <a:t>(</a:t>
                </a:r>
                <a:r>
                  <a:rPr lang="ru-RU" sz="2400" dirty="0">
                    <a:solidFill>
                      <a:schemeClr val="bg1"/>
                    </a:solidFill>
                  </a:rPr>
                  <a:t>фон</a:t>
                </a:r>
                <a:r>
                  <a:rPr lang="en-US" sz="2400" dirty="0">
                    <a:solidFill>
                      <a:schemeClr val="bg1"/>
                    </a:solidFill>
                  </a:rPr>
                  <a:t>, negative</a:t>
                </a:r>
                <a:r>
                  <a:rPr lang="ru-RU" sz="2400" dirty="0">
                    <a:solidFill>
                      <a:schemeClr val="bg1"/>
                    </a:solidFill>
                  </a:rPr>
                  <a:t> </a:t>
                </a:r>
                <a:r>
                  <a:rPr lang="en-US" sz="2400" dirty="0">
                    <a:solidFill>
                      <a:schemeClr val="bg1"/>
                    </a:solidFill>
                  </a:rPr>
                  <a:t>samples)</a:t>
                </a:r>
                <a:r>
                  <a:rPr lang="ru-RU" sz="2400" dirty="0">
                    <a:solidFill>
                      <a:schemeClr val="bg1"/>
                    </a:solidFill>
                  </a:rPr>
                  <a:t> – задача с дисбалансом.</a:t>
                </a:r>
              </a:p>
              <a:p>
                <a:pPr marL="1600200" lvl="4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2200" dirty="0">
                    <a:solidFill>
                      <a:schemeClr val="bg1"/>
                    </a:solidFill>
                  </a:rPr>
                  <a:t>Регионы с объектами называются </a:t>
                </a:r>
                <a:r>
                  <a:rPr lang="en-US" sz="2200" dirty="0">
                    <a:solidFill>
                      <a:schemeClr val="bg1"/>
                    </a:solidFill>
                  </a:rPr>
                  <a:t>positive samples.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</a:p>
              <a:p>
                <a:pPr marL="1143000" lvl="3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2400" dirty="0">
                    <a:solidFill>
                      <a:schemeClr val="bg1"/>
                    </a:solidFill>
                  </a:rPr>
                  <a:t>Для компенсации дисбаланса</a:t>
                </a:r>
                <a:r>
                  <a:rPr lang="en-US" sz="2400" dirty="0">
                    <a:solidFill>
                      <a:schemeClr val="bg1"/>
                    </a:solidFill>
                  </a:rPr>
                  <a:t> positive/ negative</a:t>
                </a:r>
                <a:r>
                  <a:rPr lang="ru-RU" sz="2400" dirty="0">
                    <a:solidFill>
                      <a:schemeClr val="bg1"/>
                    </a:solidFill>
                  </a:rPr>
                  <a:t> </a:t>
                </a:r>
                <a:r>
                  <a:rPr lang="en-US" sz="2400" dirty="0">
                    <a:solidFill>
                      <a:schemeClr val="bg1"/>
                    </a:solidFill>
                  </a:rPr>
                  <a:t>samples </a:t>
                </a:r>
                <a:r>
                  <a:rPr lang="ru-RU" sz="2400" dirty="0">
                    <a:solidFill>
                      <a:schemeClr val="bg1"/>
                    </a:solidFill>
                  </a:rPr>
                  <a:t>используется</a:t>
                </a:r>
                <a:r>
                  <a:rPr lang="en-US" sz="2400" dirty="0">
                    <a:solidFill>
                      <a:schemeClr val="bg1"/>
                    </a:solidFill>
                  </a:rPr>
                  <a:t/>
                </a:r>
                <a:br>
                  <a:rPr lang="en-US" sz="2400" dirty="0">
                    <a:solidFill>
                      <a:schemeClr val="bg1"/>
                    </a:solidFill>
                  </a:rPr>
                </a:br>
                <a:r>
                  <a:rPr lang="en-US" sz="2400" b="1" dirty="0">
                    <a:solidFill>
                      <a:schemeClr val="bg1"/>
                    </a:solidFill>
                  </a:rPr>
                  <a:t>Hard Negative Mining</a:t>
                </a:r>
                <a:r>
                  <a:rPr lang="ru-RU" sz="2400" b="1" dirty="0">
                    <a:solidFill>
                      <a:schemeClr val="bg1"/>
                    </a:solidFill>
                  </a:rPr>
                  <a:t> </a:t>
                </a:r>
                <a:r>
                  <a:rPr lang="ru-RU" sz="2400" dirty="0">
                    <a:solidFill>
                      <a:schemeClr val="bg1"/>
                    </a:solidFill>
                  </a:rPr>
                  <a:t>– при расчете функции потерь отношение числа регионов с объектом </a:t>
                </a:r>
                <a:r>
                  <a:rPr lang="en-US" sz="2400" dirty="0">
                    <a:solidFill>
                      <a:schemeClr val="bg1"/>
                    </a:solidFill>
                  </a:rPr>
                  <a:t>(positive) </a:t>
                </a:r>
                <a:r>
                  <a:rPr lang="ru-RU" sz="2400" dirty="0">
                    <a:solidFill>
                      <a:schemeClr val="bg1"/>
                    </a:solidFill>
                  </a:rPr>
                  <a:t>к пустым регионом фиксировано 1:3.</a:t>
                </a:r>
              </a:p>
              <a:p>
                <a:pPr marL="1600200" lvl="4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2400" dirty="0">
                    <a:solidFill>
                      <a:schemeClr val="bg1"/>
                    </a:solidFill>
                  </a:rPr>
                  <a:t>Среди пустых регионов выбираются те, для которых </a:t>
                </a:r>
                <a:r>
                  <a:rPr lang="en-US" sz="2400" dirty="0">
                    <a:solidFill>
                      <a:schemeClr val="bg1"/>
                    </a:solidFill>
                  </a:rPr>
                  <a:t>score </a:t>
                </a:r>
                <a:r>
                  <a:rPr lang="ru-RU" sz="2400" dirty="0">
                    <a:solidFill>
                      <a:schemeClr val="bg1"/>
                    </a:solidFill>
                  </a:rPr>
                  <a:t>максимален.</a:t>
                </a:r>
                <a:endParaRPr lang="en-US" sz="2400" dirty="0">
                  <a:solidFill>
                    <a:schemeClr val="bg1"/>
                  </a:solidFill>
                </a:endParaRPr>
              </a:p>
              <a:p>
                <a:pPr marL="2057400" lvl="5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2400" dirty="0">
                    <a:solidFill>
                      <a:schemeClr val="bg1"/>
                    </a:solidFill>
                  </a:rPr>
                  <a:t>То есть точно пустые регионы.</a:t>
                </a:r>
              </a:p>
              <a:p>
                <a:pPr marL="2971800" lvl="7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endParaRPr lang="en-US" sz="2400" dirty="0">
                  <a:solidFill>
                    <a:schemeClr val="bg1"/>
                  </a:solidFill>
                </a:endParaRPr>
              </a:p>
              <a:p>
                <a:pPr marL="2514600" lvl="6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endParaRPr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25" name="Объект 3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84730" y="925899"/>
                <a:ext cx="11600871" cy="4351338"/>
              </a:xfrm>
              <a:prstGeom prst="rect">
                <a:avLst/>
              </a:prstGeom>
              <a:blipFill>
                <a:blip r:embed="rId2"/>
                <a:stretch>
                  <a:fillRect t="-58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8850" y="3939813"/>
            <a:ext cx="7667624" cy="267484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5" name="Прямоугольник 4"/>
          <p:cNvSpPr/>
          <p:nvPr/>
        </p:nvSpPr>
        <p:spPr>
          <a:xfrm>
            <a:off x="1034041" y="1700613"/>
            <a:ext cx="10101129" cy="1145137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362738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Заголовок 1"/>
          <p:cNvSpPr txBox="1">
            <a:spLocks noGrp="1"/>
          </p:cNvSpPr>
          <p:nvPr>
            <p:ph type="title"/>
          </p:nvPr>
        </p:nvSpPr>
        <p:spPr>
          <a:xfrm>
            <a:off x="762000" y="197161"/>
            <a:ext cx="10515600" cy="728739"/>
          </a:xfrm>
          <a:prstGeom prst="rect">
            <a:avLst/>
          </a:prstGeom>
        </p:spPr>
        <p:txBody>
          <a:bodyPr>
            <a:noAutofit/>
          </a:bodyPr>
          <a:lstStyle/>
          <a:p>
            <a:pPr algn="ctr"/>
            <a:r>
              <a:rPr sz="4800" b="1" dirty="0">
                <a:solidFill>
                  <a:schemeClr val="bg1"/>
                </a:solidFill>
              </a:rPr>
              <a:t>SSD (single short detector)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5" name="Объект 3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84730" y="925899"/>
                <a:ext cx="11600871" cy="4351338"/>
              </a:xfrm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:pPr marL="685800" lvl="2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2400" dirty="0">
                    <a:solidFill>
                      <a:schemeClr val="bg1"/>
                    </a:solidFill>
                  </a:rPr>
                  <a:t>Всего выделяется 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 8000 </a:t>
                </a:r>
                <a:r>
                  <a:rPr lang="ru-RU" sz="2400" dirty="0">
                    <a:solidFill>
                      <a:schemeClr val="bg1"/>
                    </a:solidFill>
                  </a:rPr>
                  <a:t>регионов кандидатов</a:t>
                </a:r>
                <a:endParaRPr lang="en-US" sz="2400" dirty="0">
                  <a:solidFill>
                    <a:schemeClr val="bg1"/>
                  </a:solidFill>
                </a:endParaRPr>
              </a:p>
              <a:p>
                <a:pPr marL="685800" lvl="2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2400" dirty="0">
                    <a:solidFill>
                      <a:schemeClr val="bg1"/>
                    </a:solidFill>
                  </a:rPr>
                  <a:t>Большинство регионов пустые, </a:t>
                </a:r>
                <a:r>
                  <a:rPr lang="en-US" sz="2400" dirty="0">
                    <a:solidFill>
                      <a:schemeClr val="bg1"/>
                    </a:solidFill>
                  </a:rPr>
                  <a:t>(</a:t>
                </a:r>
                <a:r>
                  <a:rPr lang="ru-RU" sz="2400" dirty="0">
                    <a:solidFill>
                      <a:schemeClr val="bg1"/>
                    </a:solidFill>
                  </a:rPr>
                  <a:t>фон</a:t>
                </a:r>
                <a:r>
                  <a:rPr lang="en-US" sz="2400" dirty="0">
                    <a:solidFill>
                      <a:schemeClr val="bg1"/>
                    </a:solidFill>
                  </a:rPr>
                  <a:t>, negative</a:t>
                </a:r>
                <a:r>
                  <a:rPr lang="ru-RU" sz="2400" dirty="0">
                    <a:solidFill>
                      <a:schemeClr val="bg1"/>
                    </a:solidFill>
                  </a:rPr>
                  <a:t> </a:t>
                </a:r>
                <a:r>
                  <a:rPr lang="en-US" sz="2400" dirty="0">
                    <a:solidFill>
                      <a:schemeClr val="bg1"/>
                    </a:solidFill>
                  </a:rPr>
                  <a:t>samples)</a:t>
                </a:r>
                <a:r>
                  <a:rPr lang="ru-RU" sz="2400" dirty="0">
                    <a:solidFill>
                      <a:schemeClr val="bg1"/>
                    </a:solidFill>
                  </a:rPr>
                  <a:t> – задача с дисбалансом.</a:t>
                </a:r>
              </a:p>
              <a:p>
                <a:pPr marL="1600200" lvl="4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2200" dirty="0">
                    <a:solidFill>
                      <a:schemeClr val="bg1"/>
                    </a:solidFill>
                  </a:rPr>
                  <a:t>Регионы с объектами называются </a:t>
                </a:r>
                <a:r>
                  <a:rPr lang="en-US" sz="2200" dirty="0">
                    <a:solidFill>
                      <a:schemeClr val="bg1"/>
                    </a:solidFill>
                  </a:rPr>
                  <a:t>positive samples.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</a:p>
              <a:p>
                <a:pPr marL="1143000" lvl="3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2400" dirty="0">
                    <a:solidFill>
                      <a:schemeClr val="bg1"/>
                    </a:solidFill>
                  </a:rPr>
                  <a:t>Для компенсации дисбаланса</a:t>
                </a:r>
                <a:r>
                  <a:rPr lang="en-US" sz="2400" dirty="0">
                    <a:solidFill>
                      <a:schemeClr val="bg1"/>
                    </a:solidFill>
                  </a:rPr>
                  <a:t> positive/ negative</a:t>
                </a:r>
                <a:r>
                  <a:rPr lang="ru-RU" sz="2400" dirty="0">
                    <a:solidFill>
                      <a:schemeClr val="bg1"/>
                    </a:solidFill>
                  </a:rPr>
                  <a:t> </a:t>
                </a:r>
                <a:r>
                  <a:rPr lang="en-US" sz="2400" dirty="0">
                    <a:solidFill>
                      <a:schemeClr val="bg1"/>
                    </a:solidFill>
                  </a:rPr>
                  <a:t>samples </a:t>
                </a:r>
                <a:r>
                  <a:rPr lang="ru-RU" sz="2400" dirty="0">
                    <a:solidFill>
                      <a:schemeClr val="bg1"/>
                    </a:solidFill>
                  </a:rPr>
                  <a:t>используется</a:t>
                </a:r>
                <a:r>
                  <a:rPr lang="en-US" sz="2400" dirty="0">
                    <a:solidFill>
                      <a:schemeClr val="bg1"/>
                    </a:solidFill>
                  </a:rPr>
                  <a:t/>
                </a:r>
                <a:br>
                  <a:rPr lang="en-US" sz="2400" dirty="0">
                    <a:solidFill>
                      <a:schemeClr val="bg1"/>
                    </a:solidFill>
                  </a:rPr>
                </a:br>
                <a:r>
                  <a:rPr lang="en-US" sz="2400" b="1" dirty="0">
                    <a:solidFill>
                      <a:schemeClr val="bg1"/>
                    </a:solidFill>
                  </a:rPr>
                  <a:t>Hard Negative Mining</a:t>
                </a:r>
                <a:r>
                  <a:rPr lang="ru-RU" sz="2400" b="1" dirty="0">
                    <a:solidFill>
                      <a:schemeClr val="bg1"/>
                    </a:solidFill>
                  </a:rPr>
                  <a:t> </a:t>
                </a:r>
                <a:r>
                  <a:rPr lang="ru-RU" sz="2400" dirty="0">
                    <a:solidFill>
                      <a:schemeClr val="bg1"/>
                    </a:solidFill>
                  </a:rPr>
                  <a:t>– при расчете функции потерь отношение числа регионов с объектом </a:t>
                </a:r>
                <a:r>
                  <a:rPr lang="en-US" sz="2400" dirty="0">
                    <a:solidFill>
                      <a:schemeClr val="bg1"/>
                    </a:solidFill>
                  </a:rPr>
                  <a:t>(positive) </a:t>
                </a:r>
                <a:r>
                  <a:rPr lang="ru-RU" sz="2400" dirty="0">
                    <a:solidFill>
                      <a:schemeClr val="bg1"/>
                    </a:solidFill>
                  </a:rPr>
                  <a:t>к пустым регионом фиксировано 1:3.</a:t>
                </a:r>
              </a:p>
              <a:p>
                <a:pPr marL="1600200" lvl="4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2400" dirty="0">
                    <a:solidFill>
                      <a:schemeClr val="bg1"/>
                    </a:solidFill>
                  </a:rPr>
                  <a:t>Среди пустых регионов выбираются те, для которых </a:t>
                </a:r>
                <a:r>
                  <a:rPr lang="en-US" sz="2400" dirty="0">
                    <a:solidFill>
                      <a:schemeClr val="bg1"/>
                    </a:solidFill>
                  </a:rPr>
                  <a:t>score </a:t>
                </a:r>
                <a:r>
                  <a:rPr lang="ru-RU" sz="2400" dirty="0">
                    <a:solidFill>
                      <a:schemeClr val="bg1"/>
                    </a:solidFill>
                  </a:rPr>
                  <a:t>максимален.</a:t>
                </a:r>
                <a:endParaRPr lang="en-US" sz="2400" dirty="0">
                  <a:solidFill>
                    <a:schemeClr val="bg1"/>
                  </a:solidFill>
                </a:endParaRPr>
              </a:p>
              <a:p>
                <a:pPr marL="2057400" lvl="5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2400" dirty="0">
                    <a:solidFill>
                      <a:schemeClr val="bg1"/>
                    </a:solidFill>
                  </a:rPr>
                  <a:t>То есть точно пустые регионы.</a:t>
                </a:r>
              </a:p>
              <a:p>
                <a:pPr marL="2971800" lvl="7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endParaRPr lang="en-US" sz="2400" dirty="0">
                  <a:solidFill>
                    <a:schemeClr val="bg1"/>
                  </a:solidFill>
                </a:endParaRPr>
              </a:p>
              <a:p>
                <a:pPr marL="2514600" lvl="6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endParaRPr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25" name="Объект 3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84730" y="925899"/>
                <a:ext cx="11600871" cy="4351338"/>
              </a:xfrm>
              <a:prstGeom prst="rect">
                <a:avLst/>
              </a:prstGeom>
              <a:blipFill>
                <a:blip r:embed="rId2"/>
                <a:stretch>
                  <a:fillRect t="-58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8850" y="3939813"/>
            <a:ext cx="7667624" cy="267484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5" name="Прямоугольник 4"/>
          <p:cNvSpPr/>
          <p:nvPr/>
        </p:nvSpPr>
        <p:spPr>
          <a:xfrm>
            <a:off x="1034041" y="1700613"/>
            <a:ext cx="10101129" cy="1145137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236719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Заголовок 1"/>
          <p:cNvSpPr txBox="1">
            <a:spLocks noGrp="1"/>
          </p:cNvSpPr>
          <p:nvPr>
            <p:ph type="title"/>
          </p:nvPr>
        </p:nvSpPr>
        <p:spPr>
          <a:xfrm>
            <a:off x="351280" y="314356"/>
            <a:ext cx="10881053" cy="88589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lang="en" sz="4800" b="1" dirty="0">
                <a:solidFill>
                  <a:schemeClr val="bg1"/>
                </a:solidFill>
              </a:rPr>
              <a:t>YOLO </a:t>
            </a:r>
            <a:r>
              <a:rPr lang="ru-RU" sz="4800" b="1" dirty="0" err="1">
                <a:solidFill>
                  <a:schemeClr val="bg1"/>
                </a:solidFill>
              </a:rPr>
              <a:t>V</a:t>
            </a:r>
            <a:r>
              <a:rPr lang="en-US" sz="4800" b="1" dirty="0">
                <a:solidFill>
                  <a:schemeClr val="bg1"/>
                </a:solidFill>
              </a:rPr>
              <a:t>2</a:t>
            </a:r>
            <a:endParaRPr sz="48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1" name="Объект 2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90079" y="1029336"/>
                <a:ext cx="11876583" cy="4487694"/>
              </a:xfrm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dirty="0" err="1">
                    <a:solidFill>
                      <a:schemeClr val="bg1"/>
                    </a:solidFill>
                  </a:rPr>
                  <a:t>Полносвязные</a:t>
                </a:r>
                <a:r>
                  <a:rPr lang="ru-RU" dirty="0">
                    <a:solidFill>
                      <a:schemeClr val="bg1"/>
                    </a:solidFill>
                  </a:rPr>
                  <a:t> слои </a:t>
                </a:r>
                <a:r>
                  <a:rPr lang="en-US" dirty="0">
                    <a:solidFill>
                      <a:schemeClr val="bg1"/>
                    </a:solidFill>
                  </a:rPr>
                  <a:t>YOLO  </a:t>
                </a:r>
                <a:r>
                  <a:rPr lang="ru-RU" dirty="0">
                    <a:solidFill>
                      <a:schemeClr val="bg1"/>
                    </a:solidFill>
                  </a:rPr>
                  <a:t>заменены на RPN.</a:t>
                </a:r>
              </a:p>
              <a:p>
                <a:pPr marL="685800" lvl="1" indent="-228600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dirty="0">
                    <a:solidFill>
                      <a:schemeClr val="bg1"/>
                    </a:solidFill>
                  </a:rPr>
                  <a:t>Каждый </a:t>
                </a:r>
                <a:r>
                  <a:rPr lang="ru-RU" dirty="0" err="1">
                    <a:solidFill>
                      <a:schemeClr val="bg1"/>
                    </a:solidFill>
                  </a:rPr>
                  <a:t>анхор</a:t>
                </a:r>
                <a:r>
                  <a:rPr lang="ru-RU" dirty="0">
                    <a:solidFill>
                      <a:schemeClr val="bg1"/>
                    </a:solidFill>
                  </a:rPr>
                  <a:t> предсказывает свой </a:t>
                </a:r>
                <a:r>
                  <a:rPr lang="ru-RU" dirty="0" err="1">
                    <a:solidFill>
                      <a:schemeClr val="bg1"/>
                    </a:solidFill>
                  </a:rPr>
                  <a:t>confidence</a:t>
                </a:r>
                <a:r>
                  <a:rPr lang="ru-RU" dirty="0">
                    <a:solidFill>
                      <a:schemeClr val="bg1"/>
                    </a:solidFill>
                  </a:rPr>
                  <a:t> </a:t>
                </a:r>
                <a:r>
                  <a:rPr lang="ru-RU" dirty="0" err="1">
                    <a:solidFill>
                      <a:schemeClr val="bg1"/>
                    </a:solidFill>
                  </a:rPr>
                  <a:t>score</a:t>
                </a:r>
                <a:r>
                  <a:rPr lang="ru-RU" dirty="0">
                    <a:solidFill>
                      <a:schemeClr val="bg1"/>
                    </a:solidFill>
                  </a:rPr>
                  <a:t> и </a:t>
                </a:r>
                <a:r>
                  <a:rPr lang="en-US" dirty="0">
                    <a:solidFill>
                      <a:schemeClr val="bg1"/>
                    </a:solidFill>
                  </a:rPr>
                  <a:t>class scores</a:t>
                </a:r>
                <a:endParaRPr lang="ru-RU" dirty="0">
                  <a:solidFill>
                    <a:schemeClr val="bg1"/>
                  </a:solidFill>
                </a:endParaRP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dirty="0">
                    <a:solidFill>
                      <a:schemeClr val="bg1"/>
                    </a:solidFill>
                  </a:rPr>
                  <a:t>Перед формированием итогового слоя объединяются карты признаков с двух слоев.</a:t>
                </a:r>
              </a:p>
              <a:p>
                <a:pPr marL="685800" lvl="1" indent="-228600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dirty="0">
                    <a:solidFill>
                      <a:schemeClr val="bg1"/>
                    </a:solidFill>
                  </a:rPr>
                  <a:t>Понижение размерности методом </a:t>
                </a:r>
                <a:r>
                  <a:rPr lang="ru-RU" dirty="0" err="1">
                    <a:solidFill>
                      <a:schemeClr val="bg1"/>
                    </a:solidFill>
                  </a:rPr>
                  <a:t>pass</a:t>
                </a:r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:r>
                  <a:rPr lang="ru-RU" dirty="0" err="1">
                    <a:solidFill>
                      <a:schemeClr val="bg1"/>
                    </a:solidFill>
                  </a:rPr>
                  <a:t>through</a:t>
                </a:r>
                <a:r>
                  <a:rPr lang="en-US" dirty="0">
                    <a:solidFill>
                      <a:schemeClr val="bg1"/>
                    </a:solidFill>
                  </a:rPr>
                  <a:t>: </a:t>
                </a:r>
                <a:r>
                  <a:rPr lang="ru-RU" dirty="0" err="1">
                    <a:solidFill>
                      <a:schemeClr val="bg1"/>
                    </a:solidFill>
                  </a:rPr>
                  <a:t>reshapes</a:t>
                </a:r>
                <a:r>
                  <a:rPr lang="ru-RU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ru-RU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26</m:t>
                    </m:r>
                    <m:r>
                      <a:rPr lang="ru-RU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× </m:t>
                    </m:r>
                    <m:r>
                      <a:rPr lang="ru-RU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26</m:t>
                    </m:r>
                    <m:r>
                      <a:rPr lang="ru-RU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× </m:t>
                    </m:r>
                    <m:r>
                      <a:rPr lang="ru-RU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512</m:t>
                    </m:r>
                    <m:r>
                      <a:rPr lang="ru-RU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→ </m:t>
                    </m:r>
                    <m:r>
                      <a:rPr lang="ru-RU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13</m:t>
                    </m:r>
                    <m:r>
                      <a:rPr lang="ru-RU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× </m:t>
                    </m:r>
                    <m:r>
                      <a:rPr lang="ru-RU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13</m:t>
                    </m:r>
                    <m:r>
                      <a:rPr lang="ru-RU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× </m:t>
                    </m:r>
                    <m:r>
                      <a:rPr lang="ru-RU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2048</m:t>
                    </m:r>
                  </m:oMath>
                </a14:m>
                <a:endParaRPr lang="ru-RU" dirty="0">
                  <a:solidFill>
                    <a:schemeClr val="bg1"/>
                  </a:solidFill>
                </a:endParaRPr>
              </a:p>
              <a:p>
                <a:pPr marL="1143000" lvl="2" indent="-228600">
                  <a:lnSpc>
                    <a:spcPct val="100000"/>
                  </a:lnSpc>
                  <a:spcBef>
                    <a:spcPts val="0"/>
                  </a:spcBef>
                  <a:defRPr sz="1800"/>
                </a:pPr>
                <a:r>
                  <a:rPr lang="ru-RU" dirty="0">
                    <a:solidFill>
                      <a:schemeClr val="bg1"/>
                    </a:solidFill>
                  </a:rPr>
                  <a:t>После можно использовать свертку 1х1 для корректировки размерности.</a:t>
                </a: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dirty="0">
                    <a:solidFill>
                      <a:schemeClr val="bg1"/>
                    </a:solidFill>
                  </a:rPr>
                  <a:t>Сеть обучена на изображениях 416 х 416.</a:t>
                </a:r>
                <a:endParaRPr lang="en-US" dirty="0">
                  <a:solidFill>
                    <a:schemeClr val="bg1"/>
                  </a:solidFill>
                </a:endParaRP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dirty="0">
                    <a:solidFill>
                      <a:schemeClr val="bg1"/>
                    </a:solidFill>
                  </a:rPr>
                  <a:t>При этом каждые 10 эпох сеть меняла масштаб изображений (многомасштабная аугментация).</a:t>
                </a: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dirty="0">
                    <a:solidFill>
                      <a:schemeClr val="bg1"/>
                    </a:solidFill>
                  </a:rPr>
                  <a:t>Выходные карты увеличены до размера 13х13.</a:t>
                </a:r>
              </a:p>
              <a:p>
                <a:pPr lvl="2">
                  <a:lnSpc>
                    <a:spcPct val="100000"/>
                  </a:lnSpc>
                  <a:spcBef>
                    <a:spcPts val="0"/>
                  </a:spcBef>
                  <a:defRPr sz="1800"/>
                </a:pPr>
                <a:r>
                  <a:rPr lang="ru-RU" dirty="0">
                    <a:solidFill>
                      <a:schemeClr val="bg1"/>
                    </a:solidFill>
                  </a:rPr>
                  <a:t>За счет нечетного числа клеток центр объекта по умолчанию считается не внутри клетки, а между ними.</a:t>
                </a:r>
                <a:endParaRPr dirty="0"/>
              </a:p>
            </p:txBody>
          </p:sp>
        </mc:Choice>
        <mc:Fallback xmlns="">
          <p:sp>
            <p:nvSpPr>
              <p:cNvPr id="301" name="Объект 2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90079" y="1029336"/>
                <a:ext cx="11876583" cy="4487694"/>
              </a:xfrm>
              <a:prstGeom prst="rect">
                <a:avLst/>
              </a:prstGeom>
              <a:blipFill>
                <a:blip r:embed="rId2"/>
                <a:stretch>
                  <a:fillRect l="-462" t="-81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6416" y="3877085"/>
            <a:ext cx="8182116" cy="26392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5" name="Прямоугольник 4"/>
          <p:cNvSpPr/>
          <p:nvPr/>
        </p:nvSpPr>
        <p:spPr>
          <a:xfrm>
            <a:off x="190078" y="1055528"/>
            <a:ext cx="11543117" cy="2679073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56592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Заголовок 1"/>
          <p:cNvSpPr txBox="1">
            <a:spLocks noGrp="1"/>
          </p:cNvSpPr>
          <p:nvPr>
            <p:ph type="title"/>
          </p:nvPr>
        </p:nvSpPr>
        <p:spPr>
          <a:xfrm>
            <a:off x="522514" y="305303"/>
            <a:ext cx="10755086" cy="904002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lang="en" sz="4800" b="1" dirty="0">
                <a:solidFill>
                  <a:schemeClr val="bg1"/>
                </a:solidFill>
              </a:rPr>
              <a:t>YOLO </a:t>
            </a:r>
            <a:r>
              <a:rPr lang="ru-RU" sz="4800" b="1" dirty="0" err="1">
                <a:solidFill>
                  <a:schemeClr val="bg1"/>
                </a:solidFill>
              </a:rPr>
              <a:t>V</a:t>
            </a:r>
            <a:r>
              <a:rPr lang="en-US" sz="4800" b="1" dirty="0">
                <a:solidFill>
                  <a:schemeClr val="bg1"/>
                </a:solidFill>
              </a:rPr>
              <a:t>2</a:t>
            </a:r>
            <a:endParaRPr sz="4800" b="1" dirty="0">
              <a:solidFill>
                <a:schemeClr val="bg1"/>
              </a:solidFill>
            </a:endParaRPr>
          </a:p>
        </p:txBody>
      </p:sp>
      <p:sp>
        <p:nvSpPr>
          <p:cNvPr id="315" name="Объект 2"/>
          <p:cNvSpPr txBox="1">
            <a:spLocks noGrp="1"/>
          </p:cNvSpPr>
          <p:nvPr>
            <p:ph type="body" idx="1"/>
          </p:nvPr>
        </p:nvSpPr>
        <p:spPr>
          <a:xfrm>
            <a:off x="207318" y="1092948"/>
            <a:ext cx="11670257" cy="2372147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just">
              <a:lnSpc>
                <a:spcPct val="100000"/>
              </a:lnSpc>
              <a:spcBef>
                <a:spcPts val="0"/>
              </a:spcBef>
              <a:defRPr sz="2000"/>
            </a:pPr>
            <a:r>
              <a:rPr sz="2200" dirty="0">
                <a:solidFill>
                  <a:schemeClr val="bg1"/>
                </a:solidFill>
              </a:rPr>
              <a:t>В RPN </a:t>
            </a:r>
            <a:r>
              <a:rPr sz="2200" dirty="0" err="1">
                <a:solidFill>
                  <a:schemeClr val="bg1"/>
                </a:solidFill>
              </a:rPr>
              <a:t>предлагается</a:t>
            </a:r>
            <a:r>
              <a:rPr sz="2200" dirty="0">
                <a:solidFill>
                  <a:schemeClr val="bg1"/>
                </a:solidFill>
              </a:rPr>
              <a:t> 5 </a:t>
            </a:r>
            <a:r>
              <a:rPr sz="2200" dirty="0" err="1">
                <a:solidFill>
                  <a:schemeClr val="bg1"/>
                </a:solidFill>
              </a:rPr>
              <a:t>анхоров</a:t>
            </a:r>
            <a:r>
              <a:rPr sz="2200" dirty="0">
                <a:solidFill>
                  <a:schemeClr val="bg1"/>
                </a:solidFill>
              </a:rPr>
              <a:t>, </a:t>
            </a:r>
            <a:r>
              <a:rPr sz="2200" dirty="0" err="1">
                <a:solidFill>
                  <a:schemeClr val="bg1"/>
                </a:solidFill>
              </a:rPr>
              <a:t>масштабы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lang="ru-RU" sz="2200" dirty="0">
                <a:solidFill>
                  <a:schemeClr val="bg1"/>
                </a:solidFill>
              </a:rPr>
              <a:t>и </a:t>
            </a:r>
            <a:r>
              <a:rPr lang="en-US" sz="2200" dirty="0">
                <a:solidFill>
                  <a:schemeClr val="bg1"/>
                </a:solidFill>
              </a:rPr>
              <a:t>aspect ratio </a:t>
            </a:r>
            <a:r>
              <a:rPr sz="2200" dirty="0" err="1">
                <a:solidFill>
                  <a:schemeClr val="bg1"/>
                </a:solidFill>
              </a:rPr>
              <a:t>выбраны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априорно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для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каждого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набора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данных</a:t>
            </a:r>
            <a:r>
              <a:rPr sz="2200" dirty="0">
                <a:solidFill>
                  <a:schemeClr val="bg1"/>
                </a:solidFill>
              </a:rPr>
              <a:t>.</a:t>
            </a:r>
            <a:endParaRPr lang="en-US" sz="2200" dirty="0">
              <a:solidFill>
                <a:schemeClr val="bg1"/>
              </a:solidFill>
            </a:endParaRPr>
          </a:p>
          <a:p>
            <a:pPr lvl="1" algn="just"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sz="2000" dirty="0">
                <a:solidFill>
                  <a:schemeClr val="bg1"/>
                </a:solidFill>
              </a:rPr>
              <a:t>Для выбора масштабов авторы использовании кластеризацию размеров регионов в наборе данных. </a:t>
            </a:r>
          </a:p>
          <a:p>
            <a:pPr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sz="2200" dirty="0">
                <a:solidFill>
                  <a:schemeClr val="bg1"/>
                </a:solidFill>
              </a:rPr>
              <a:t>Каждый </a:t>
            </a:r>
            <a:r>
              <a:rPr lang="ru-RU" sz="2200" dirty="0" err="1">
                <a:solidFill>
                  <a:schemeClr val="bg1"/>
                </a:solidFill>
              </a:rPr>
              <a:t>анхор</a:t>
            </a:r>
            <a:r>
              <a:rPr lang="ru-RU" sz="2200" dirty="0">
                <a:solidFill>
                  <a:schemeClr val="bg1"/>
                </a:solidFill>
              </a:rPr>
              <a:t> содержит предсказание 4 координат, </a:t>
            </a:r>
            <a:r>
              <a:rPr lang="ru-RU" sz="2200" dirty="0" err="1">
                <a:solidFill>
                  <a:schemeClr val="bg1"/>
                </a:solidFill>
              </a:rPr>
              <a:t>conf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ru-RU" sz="2200" dirty="0" err="1">
                <a:solidFill>
                  <a:schemeClr val="bg1"/>
                </a:solidFill>
              </a:rPr>
              <a:t>score</a:t>
            </a:r>
            <a:r>
              <a:rPr lang="ru-RU" sz="2200" dirty="0">
                <a:solidFill>
                  <a:schemeClr val="bg1"/>
                </a:solidFill>
              </a:rPr>
              <a:t> и все классы.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sz="2200" dirty="0">
                <a:solidFill>
                  <a:schemeClr val="bg1"/>
                </a:solidFill>
              </a:rPr>
              <a:t>То есть всего  13 x 13 x 5 = 845 </a:t>
            </a:r>
            <a:r>
              <a:rPr lang="ru-RU" sz="2200" dirty="0" err="1">
                <a:solidFill>
                  <a:schemeClr val="bg1"/>
                </a:solidFill>
              </a:rPr>
              <a:t>boxes</a:t>
            </a:r>
            <a:r>
              <a:rPr lang="ru-RU" sz="2200" dirty="0">
                <a:solidFill>
                  <a:schemeClr val="bg1"/>
                </a:solidFill>
              </a:rPr>
              <a:t> и в каждом из них (4+1+K) классов.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1" y="3149200"/>
            <a:ext cx="9856986" cy="36029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5" name="Прямоугольник 4"/>
          <p:cNvSpPr/>
          <p:nvPr/>
        </p:nvSpPr>
        <p:spPr>
          <a:xfrm>
            <a:off x="190078" y="1055529"/>
            <a:ext cx="11754874" cy="2093672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79761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Заголовок 1"/>
          <p:cNvSpPr txBox="1">
            <a:spLocks noGrp="1"/>
          </p:cNvSpPr>
          <p:nvPr>
            <p:ph type="title"/>
          </p:nvPr>
        </p:nvSpPr>
        <p:spPr>
          <a:xfrm>
            <a:off x="653143" y="305303"/>
            <a:ext cx="10624457" cy="84237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lang="en" sz="4800" b="1" dirty="0">
                <a:solidFill>
                  <a:schemeClr val="bg1"/>
                </a:solidFill>
              </a:rPr>
              <a:t>YOLO </a:t>
            </a:r>
            <a:r>
              <a:rPr lang="ru-RU" sz="4800" b="1" dirty="0" err="1">
                <a:solidFill>
                  <a:schemeClr val="bg1"/>
                </a:solidFill>
              </a:rPr>
              <a:t>V</a:t>
            </a:r>
            <a:r>
              <a:rPr lang="en-US" sz="4800" b="1" dirty="0">
                <a:solidFill>
                  <a:schemeClr val="bg1"/>
                </a:solidFill>
              </a:rPr>
              <a:t>3</a:t>
            </a:r>
            <a:endParaRPr sz="4800" b="1" dirty="0">
              <a:solidFill>
                <a:schemeClr val="bg1"/>
              </a:solidFill>
            </a:endParaRPr>
          </a:p>
        </p:txBody>
      </p:sp>
      <p:sp>
        <p:nvSpPr>
          <p:cNvPr id="334" name="Объект 2"/>
          <p:cNvSpPr txBox="1">
            <a:spLocks noGrp="1"/>
          </p:cNvSpPr>
          <p:nvPr>
            <p:ph type="body" idx="1"/>
          </p:nvPr>
        </p:nvSpPr>
        <p:spPr>
          <a:xfrm>
            <a:off x="318771" y="1147679"/>
            <a:ext cx="11730353" cy="3833896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en" sz="2200" dirty="0">
                <a:solidFill>
                  <a:schemeClr val="bg1"/>
                </a:solidFill>
              </a:rPr>
              <a:t>Backbone </a:t>
            </a:r>
            <a:r>
              <a:rPr lang="ru-RU" sz="2200" dirty="0">
                <a:solidFill>
                  <a:schemeClr val="bg1"/>
                </a:solidFill>
              </a:rPr>
              <a:t>на основе </a:t>
            </a:r>
            <a:r>
              <a:rPr lang="en" sz="2200" dirty="0">
                <a:solidFill>
                  <a:schemeClr val="bg1"/>
                </a:solidFill>
              </a:rPr>
              <a:t>FPN</a:t>
            </a:r>
          </a:p>
          <a:p>
            <a:pPr marL="685800" lvl="1" indent="-228600"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sz="2200" dirty="0">
                <a:solidFill>
                  <a:schemeClr val="bg1"/>
                </a:solidFill>
              </a:rPr>
              <a:t>Предсказание на трех масштабах</a:t>
            </a:r>
          </a:p>
          <a:p>
            <a:pPr marL="1143000" lvl="2" indent="-228600"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sz="2200" dirty="0">
                <a:solidFill>
                  <a:schemeClr val="bg1"/>
                </a:solidFill>
              </a:rPr>
              <a:t>И на 2-х для </a:t>
            </a:r>
            <a:r>
              <a:rPr lang="en" sz="2200" dirty="0">
                <a:solidFill>
                  <a:schemeClr val="bg1"/>
                </a:solidFill>
              </a:rPr>
              <a:t>yolo v3 tiny</a:t>
            </a:r>
            <a:endParaRPr lang="ru-RU" sz="2200" dirty="0">
              <a:solidFill>
                <a:schemeClr val="bg1"/>
              </a:solidFill>
            </a:endParaRPr>
          </a:p>
          <a:p>
            <a:pPr lvl="2"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sz="2200" dirty="0">
                <a:solidFill>
                  <a:schemeClr val="bg1"/>
                </a:solidFill>
              </a:rPr>
              <a:t>Предполагается, что масштабы позволяют выделять большие, средние и маленькие объекты </a:t>
            </a:r>
            <a:endParaRPr lang="en-US" sz="2200" dirty="0">
              <a:solidFill>
                <a:schemeClr val="bg1"/>
              </a:solidFill>
            </a:endParaRPr>
          </a:p>
          <a:p>
            <a:pPr lvl="3"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sz="2200" dirty="0">
                <a:solidFill>
                  <a:schemeClr val="bg1"/>
                </a:solidFill>
              </a:rPr>
              <a:t>Достигается обучением </a:t>
            </a:r>
            <a:r>
              <a:rPr lang="en-US" sz="2200" dirty="0" err="1">
                <a:solidFill>
                  <a:schemeClr val="bg1"/>
                </a:solidFill>
              </a:rPr>
              <a:t>upsampling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endParaRPr lang="en" sz="2200" dirty="0">
              <a:solidFill>
                <a:schemeClr val="bg1"/>
              </a:solidFill>
            </a:endParaRPr>
          </a:p>
          <a:p>
            <a:pPr marL="1143000" lvl="2" indent="-228600"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sz="2200" dirty="0">
                <a:solidFill>
                  <a:schemeClr val="bg1"/>
                </a:solidFill>
              </a:rPr>
              <a:t>На каждом масштабе выделено несколько </a:t>
            </a:r>
            <a:r>
              <a:rPr lang="ru-RU" sz="2200" dirty="0" err="1">
                <a:solidFill>
                  <a:schemeClr val="bg1"/>
                </a:solidFill>
              </a:rPr>
              <a:t>анхоров</a:t>
            </a:r>
            <a:r>
              <a:rPr lang="ru-RU" sz="2200" dirty="0">
                <a:solidFill>
                  <a:schemeClr val="bg1"/>
                </a:solidFill>
              </a:rPr>
              <a:t>.</a:t>
            </a:r>
          </a:p>
          <a:p>
            <a:pPr marL="1143000" lvl="2" indent="-228600">
              <a:lnSpc>
                <a:spcPct val="100000"/>
              </a:lnSpc>
              <a:spcBef>
                <a:spcPts val="0"/>
              </a:spcBef>
              <a:defRPr sz="2000"/>
            </a:pPr>
            <a:endParaRPr lang="ru-RU" sz="2200" dirty="0">
              <a:solidFill>
                <a:schemeClr val="bg1"/>
              </a:soli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2"/>
          <a:srcRect t="-2395" b="3033"/>
          <a:stretch/>
        </p:blipFill>
        <p:spPr>
          <a:xfrm>
            <a:off x="5034844" y="3562350"/>
            <a:ext cx="6242756" cy="31908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5" name="Прямоугольник 4"/>
          <p:cNvSpPr/>
          <p:nvPr/>
        </p:nvSpPr>
        <p:spPr>
          <a:xfrm>
            <a:off x="190078" y="1607419"/>
            <a:ext cx="11754874" cy="1347537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047754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Заголовок 1"/>
          <p:cNvSpPr txBox="1">
            <a:spLocks noGrp="1"/>
          </p:cNvSpPr>
          <p:nvPr>
            <p:ph type="title"/>
          </p:nvPr>
        </p:nvSpPr>
        <p:spPr>
          <a:xfrm>
            <a:off x="333285" y="305303"/>
            <a:ext cx="10944315" cy="917289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lang="en" sz="4800" b="1" dirty="0">
                <a:solidFill>
                  <a:schemeClr val="bg1"/>
                </a:solidFill>
              </a:rPr>
              <a:t>YOLO </a:t>
            </a:r>
            <a:r>
              <a:rPr lang="ru-RU" sz="4800" b="1" dirty="0" err="1">
                <a:solidFill>
                  <a:schemeClr val="bg1"/>
                </a:solidFill>
              </a:rPr>
              <a:t>V</a:t>
            </a:r>
            <a:r>
              <a:rPr lang="en-US" sz="4800" b="1" dirty="0">
                <a:solidFill>
                  <a:schemeClr val="bg1"/>
                </a:solidFill>
              </a:rPr>
              <a:t>3</a:t>
            </a:r>
            <a:endParaRPr sz="4800" b="1" dirty="0">
              <a:solidFill>
                <a:schemeClr val="bg1"/>
              </a:solidFill>
            </a:endParaRPr>
          </a:p>
        </p:txBody>
      </p:sp>
      <p:sp>
        <p:nvSpPr>
          <p:cNvPr id="329" name="Объект 2"/>
          <p:cNvSpPr txBox="1">
            <a:spLocks noGrp="1"/>
          </p:cNvSpPr>
          <p:nvPr>
            <p:ph type="body" idx="1"/>
          </p:nvPr>
        </p:nvSpPr>
        <p:spPr>
          <a:xfrm>
            <a:off x="304256" y="1064212"/>
            <a:ext cx="11525341" cy="5142924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sz="2200" dirty="0">
                <a:solidFill>
                  <a:schemeClr val="bg1"/>
                </a:solidFill>
              </a:rPr>
              <a:t>Замена задачи  </a:t>
            </a:r>
            <a:r>
              <a:rPr lang="en-US" sz="2200" dirty="0">
                <a:solidFill>
                  <a:schemeClr val="bg1"/>
                </a:solidFill>
              </a:rPr>
              <a:t>Multi class classification </a:t>
            </a:r>
            <a:r>
              <a:rPr lang="ru-RU" sz="2200" dirty="0">
                <a:solidFill>
                  <a:schemeClr val="bg1"/>
                </a:solidFill>
              </a:rPr>
              <a:t> </a:t>
            </a:r>
            <a:r>
              <a:rPr lang="en-US" sz="2200" dirty="0">
                <a:solidFill>
                  <a:schemeClr val="bg1"/>
                </a:solidFill>
              </a:rPr>
              <a:t>(</a:t>
            </a:r>
            <a:r>
              <a:rPr lang="en-US" sz="2200" dirty="0" err="1">
                <a:solidFill>
                  <a:schemeClr val="bg1"/>
                </a:solidFill>
              </a:rPr>
              <a:t>softmax</a:t>
            </a:r>
            <a:r>
              <a:rPr lang="en-US" sz="2200" dirty="0">
                <a:solidFill>
                  <a:schemeClr val="bg1"/>
                </a:solidFill>
              </a:rPr>
              <a:t>) </a:t>
            </a:r>
            <a:r>
              <a:rPr lang="ru-RU" sz="2200" dirty="0">
                <a:solidFill>
                  <a:schemeClr val="bg1"/>
                </a:solidFill>
              </a:rPr>
              <a:t>на </a:t>
            </a:r>
            <a:r>
              <a:rPr lang="en-US" sz="2200" dirty="0">
                <a:solidFill>
                  <a:schemeClr val="bg1"/>
                </a:solidFill>
              </a:rPr>
              <a:t>Multi Label classification </a:t>
            </a:r>
            <a:r>
              <a:rPr lang="ru-RU" sz="2200" dirty="0">
                <a:solidFill>
                  <a:schemeClr val="bg1"/>
                </a:solidFill>
              </a:rPr>
              <a:t>(</a:t>
            </a:r>
            <a:r>
              <a:rPr lang="ru-RU" sz="2200" dirty="0" err="1">
                <a:solidFill>
                  <a:schemeClr val="bg1"/>
                </a:solidFill>
              </a:rPr>
              <a:t>неск</a:t>
            </a:r>
            <a:r>
              <a:rPr lang="ru-RU" sz="2200" dirty="0">
                <a:solidFill>
                  <a:schemeClr val="bg1"/>
                </a:solidFill>
              </a:rPr>
              <a:t>. </a:t>
            </a:r>
            <a:r>
              <a:rPr lang="en-US" sz="2200" dirty="0">
                <a:solidFill>
                  <a:schemeClr val="bg1"/>
                </a:solidFill>
              </a:rPr>
              <a:t>Sigmoid)</a:t>
            </a:r>
          </a:p>
          <a:p>
            <a:pPr marL="685800" lvl="1" indent="-228600"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sz="2200" dirty="0">
                <a:solidFill>
                  <a:schemeClr val="bg1"/>
                </a:solidFill>
              </a:rPr>
              <a:t>Интуиция в том, что часто классы могут пересекаться (подросток и ребенок), авторы считают, что правильно классифицировать оба этих класса.</a:t>
            </a:r>
          </a:p>
          <a:p>
            <a:pPr marL="685800" lvl="1" indent="-228600"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sz="2200" dirty="0">
                <a:solidFill>
                  <a:schemeClr val="bg1"/>
                </a:solidFill>
              </a:rPr>
              <a:t>Отказ от задачи классификации как задачи регрессии.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2"/>
          <a:srcRect t="-2395" b="3033"/>
          <a:stretch/>
        </p:blipFill>
        <p:spPr>
          <a:xfrm>
            <a:off x="2969986" y="2819152"/>
            <a:ext cx="7023100" cy="358973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5" name="Прямоугольник 4"/>
          <p:cNvSpPr/>
          <p:nvPr/>
        </p:nvSpPr>
        <p:spPr>
          <a:xfrm>
            <a:off x="333285" y="1083463"/>
            <a:ext cx="11754874" cy="350701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042102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Заголовок 1"/>
          <p:cNvSpPr txBox="1">
            <a:spLocks noGrp="1"/>
          </p:cNvSpPr>
          <p:nvPr>
            <p:ph type="title"/>
          </p:nvPr>
        </p:nvSpPr>
        <p:spPr>
          <a:xfrm>
            <a:off x="358923" y="0"/>
            <a:ext cx="11760648" cy="1349829"/>
          </a:xfrm>
          <a:prstGeom prst="rect">
            <a:avLst/>
          </a:prstGeom>
        </p:spPr>
        <p:txBody>
          <a:bodyPr>
            <a:normAutofit/>
          </a:bodyPr>
          <a:lstStyle>
            <a:lvl1pPr defTabSz="886968">
              <a:defRPr sz="3783"/>
            </a:lvl1pPr>
          </a:lstStyle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sz="4800" b="1" dirty="0" err="1">
                <a:solidFill>
                  <a:schemeClr val="bg1"/>
                </a:solidFill>
              </a:rPr>
              <a:t>Overfeat</a:t>
            </a:r>
            <a:endParaRPr sz="4800" b="1" dirty="0">
              <a:solidFill>
                <a:schemeClr val="bg1"/>
              </a:solidFill>
            </a:endParaRPr>
          </a:p>
        </p:txBody>
      </p:sp>
      <p:sp>
        <p:nvSpPr>
          <p:cNvPr id="123" name="Объект 2"/>
          <p:cNvSpPr txBox="1">
            <a:spLocks noGrp="1"/>
          </p:cNvSpPr>
          <p:nvPr>
            <p:ph type="body" idx="1"/>
          </p:nvPr>
        </p:nvSpPr>
        <p:spPr>
          <a:xfrm>
            <a:off x="358923" y="1008404"/>
            <a:ext cx="11459912" cy="5512037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2000"/>
            </a:pPr>
            <a:r>
              <a:rPr sz="2200" dirty="0" err="1">
                <a:solidFill>
                  <a:schemeClr val="bg1"/>
                </a:solidFill>
              </a:rPr>
              <a:t>Одной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из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первых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удачных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попыток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создания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полностью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сверточной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нейронной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сети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для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обнаружения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объектов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можно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считать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архитектуру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Overfeat</a:t>
            </a:r>
            <a:r>
              <a:rPr sz="2200" dirty="0">
                <a:solidFill>
                  <a:schemeClr val="bg1"/>
                </a:solidFill>
              </a:rPr>
              <a:t> (2013 </a:t>
            </a:r>
            <a:r>
              <a:rPr sz="2200" dirty="0" err="1">
                <a:solidFill>
                  <a:schemeClr val="bg1"/>
                </a:solidFill>
              </a:rPr>
              <a:t>год</a:t>
            </a:r>
            <a:r>
              <a:rPr sz="2200" dirty="0">
                <a:solidFill>
                  <a:schemeClr val="bg1"/>
                </a:solidFill>
              </a:rPr>
              <a:t>). </a:t>
            </a:r>
          </a:p>
          <a:p>
            <a:pPr>
              <a:lnSpc>
                <a:spcPct val="100000"/>
              </a:lnSpc>
              <a:spcBef>
                <a:spcPts val="400"/>
              </a:spcBef>
              <a:defRPr sz="2000"/>
            </a:pPr>
            <a:r>
              <a:rPr lang="ru-RU" sz="2200" dirty="0">
                <a:solidFill>
                  <a:schemeClr val="bg1"/>
                </a:solidFill>
              </a:rPr>
              <a:t>Метод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lang="en-US" sz="2200" dirty="0" err="1">
                <a:solidFill>
                  <a:schemeClr val="bg1"/>
                </a:solidFill>
              </a:rPr>
              <a:t>Overfeat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основан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на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продвижение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окна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по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изображению</a:t>
            </a:r>
            <a:r>
              <a:rPr sz="2200" dirty="0">
                <a:solidFill>
                  <a:schemeClr val="bg1"/>
                </a:solidFill>
              </a:rPr>
              <a:t>. </a:t>
            </a:r>
            <a:endParaRPr lang="ru-RU" sz="2200" dirty="0">
              <a:solidFill>
                <a:schemeClr val="bg1"/>
              </a:solidFill>
            </a:endParaRPr>
          </a:p>
          <a:p>
            <a:pPr lvl="1">
              <a:lnSpc>
                <a:spcPct val="100000"/>
              </a:lnSpc>
              <a:spcBef>
                <a:spcPts val="400"/>
              </a:spcBef>
              <a:defRPr sz="2000"/>
            </a:pPr>
            <a:r>
              <a:rPr sz="2200" dirty="0">
                <a:solidFill>
                  <a:schemeClr val="bg1"/>
                </a:solidFill>
              </a:rPr>
              <a:t>У </a:t>
            </a:r>
            <a:r>
              <a:rPr sz="2200" dirty="0" err="1">
                <a:solidFill>
                  <a:schemeClr val="bg1"/>
                </a:solidFill>
              </a:rPr>
              <a:t>окна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меняется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размер</a:t>
            </a:r>
            <a:r>
              <a:rPr sz="2200" dirty="0">
                <a:solidFill>
                  <a:schemeClr val="bg1"/>
                </a:solidFill>
              </a:rPr>
              <a:t> и </a:t>
            </a:r>
            <a:r>
              <a:rPr sz="2200" dirty="0" err="1">
                <a:solidFill>
                  <a:schemeClr val="bg1"/>
                </a:solidFill>
              </a:rPr>
              <a:t>положение</a:t>
            </a:r>
            <a:r>
              <a:rPr sz="2200" dirty="0">
                <a:solidFill>
                  <a:schemeClr val="bg1"/>
                </a:solidFill>
              </a:rPr>
              <a:t>. </a:t>
            </a:r>
            <a:endParaRPr lang="ru-RU" sz="2200" dirty="0">
              <a:solidFill>
                <a:schemeClr val="bg1"/>
              </a:solidFill>
            </a:endParaRPr>
          </a:p>
          <a:p>
            <a:pPr lvl="2">
              <a:lnSpc>
                <a:spcPct val="100000"/>
              </a:lnSpc>
              <a:spcBef>
                <a:spcPts val="400"/>
              </a:spcBef>
              <a:defRPr sz="2000"/>
            </a:pPr>
            <a:r>
              <a:rPr lang="ru-RU" sz="1800" dirty="0">
                <a:solidFill>
                  <a:schemeClr val="bg1"/>
                </a:solidFill>
              </a:rPr>
              <a:t>В каждом окне происходит классификация объекта и предсказание его размеров.</a:t>
            </a:r>
          </a:p>
          <a:p>
            <a:pPr lvl="3">
              <a:lnSpc>
                <a:spcPct val="100000"/>
              </a:lnSpc>
              <a:spcBef>
                <a:spcPts val="400"/>
              </a:spcBef>
              <a:defRPr sz="2000"/>
            </a:pPr>
            <a:r>
              <a:rPr lang="ru-RU" sz="1600" dirty="0">
                <a:solidFill>
                  <a:schemeClr val="bg1"/>
                </a:solidFill>
              </a:rPr>
              <a:t>То есть задачи регрессии и классификации</a:t>
            </a:r>
          </a:p>
          <a:p>
            <a:pPr lvl="3">
              <a:lnSpc>
                <a:spcPct val="100000"/>
              </a:lnSpc>
              <a:spcBef>
                <a:spcPts val="400"/>
              </a:spcBef>
              <a:defRPr sz="2000"/>
            </a:pPr>
            <a:r>
              <a:rPr lang="ru-RU" sz="1600" dirty="0">
                <a:solidFill>
                  <a:schemeClr val="bg1"/>
                </a:solidFill>
              </a:rPr>
              <a:t>Технически </a:t>
            </a:r>
            <a:r>
              <a:rPr lang="en" sz="1600" dirty="0">
                <a:solidFill>
                  <a:schemeClr val="bg1"/>
                </a:solidFill>
              </a:rPr>
              <a:t>Overfeat – </a:t>
            </a:r>
            <a:r>
              <a:rPr lang="ru-RU" sz="1600" dirty="0">
                <a:solidFill>
                  <a:schemeClr val="bg1"/>
                </a:solidFill>
              </a:rPr>
              <a:t>решает задачу локализации в каждом окне.</a:t>
            </a:r>
          </a:p>
          <a:p>
            <a:pPr lvl="3">
              <a:lnSpc>
                <a:spcPct val="100000"/>
              </a:lnSpc>
              <a:spcBef>
                <a:spcPts val="400"/>
              </a:spcBef>
              <a:defRPr sz="2000"/>
            </a:pPr>
            <a:endParaRPr sz="1600" dirty="0">
              <a:solidFill>
                <a:schemeClr val="bg1"/>
              </a:solidFill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DE6CE802-FF21-2541-8CA9-FEFD3038AE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8038" y="3408689"/>
            <a:ext cx="6273233" cy="32912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6" name="Прямоугольник 5"/>
          <p:cNvSpPr/>
          <p:nvPr/>
        </p:nvSpPr>
        <p:spPr>
          <a:xfrm>
            <a:off x="358923" y="1743958"/>
            <a:ext cx="8742348" cy="725777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Прямоугольник 1"/>
          <p:cNvSpPr/>
          <p:nvPr/>
        </p:nvSpPr>
        <p:spPr>
          <a:xfrm>
            <a:off x="2887980" y="3478139"/>
            <a:ext cx="1127760" cy="1870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image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3602337" y="3916681"/>
            <a:ext cx="1127760" cy="4800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Part of image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5583537" y="4255058"/>
            <a:ext cx="1127760" cy="4800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features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7000856" y="3992880"/>
            <a:ext cx="1373524" cy="2881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5903576" y="6232305"/>
            <a:ext cx="2394604" cy="20659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regression</a:t>
            </a:r>
            <a:endParaRPr lang="ru-RU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Заголовок 1"/>
          <p:cNvSpPr txBox="1">
            <a:spLocks noGrp="1"/>
          </p:cNvSpPr>
          <p:nvPr>
            <p:ph type="title"/>
          </p:nvPr>
        </p:nvSpPr>
        <p:spPr>
          <a:xfrm>
            <a:off x="762000" y="197161"/>
            <a:ext cx="10515600" cy="728739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b="1" dirty="0">
                <a:solidFill>
                  <a:schemeClr val="bg1"/>
                </a:solidFill>
              </a:rPr>
              <a:t>Архитектура </a:t>
            </a:r>
            <a:r>
              <a:rPr lang="en" b="1" dirty="0">
                <a:solidFill>
                  <a:schemeClr val="bg1"/>
                </a:solidFill>
              </a:rPr>
              <a:t>YOLO </a:t>
            </a:r>
            <a:r>
              <a:rPr lang="ru-RU" b="1" dirty="0">
                <a:solidFill>
                  <a:schemeClr val="bg1"/>
                </a:solidFill>
              </a:rPr>
              <a:t>V4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362" name="Объект 2"/>
          <p:cNvSpPr txBox="1">
            <a:spLocks noGrp="1"/>
          </p:cNvSpPr>
          <p:nvPr>
            <p:ph type="body" idx="1"/>
          </p:nvPr>
        </p:nvSpPr>
        <p:spPr>
          <a:xfrm>
            <a:off x="333286" y="925898"/>
            <a:ext cx="10944315" cy="5684454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defRPr sz="2000"/>
            </a:pPr>
            <a:r>
              <a:rPr sz="2400" dirty="0">
                <a:solidFill>
                  <a:schemeClr val="bg1"/>
                </a:solidFill>
              </a:rPr>
              <a:t>YOLO 4, YOLO4 scaled – </a:t>
            </a:r>
            <a:r>
              <a:rPr sz="2400" dirty="0" err="1">
                <a:solidFill>
                  <a:schemeClr val="bg1"/>
                </a:solidFill>
              </a:rPr>
              <a:t>использование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модифицированного</a:t>
            </a:r>
            <a:r>
              <a:rPr sz="2400" dirty="0">
                <a:solidFill>
                  <a:schemeClr val="bg1"/>
                </a:solidFill>
              </a:rPr>
              <a:t> backbone</a:t>
            </a:r>
            <a:endParaRPr lang="ru-RU" sz="2400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  <a:defRPr sz="2000"/>
            </a:pPr>
            <a:r>
              <a:rPr sz="2400" dirty="0" err="1">
                <a:solidFill>
                  <a:schemeClr val="bg1"/>
                </a:solidFill>
              </a:rPr>
              <a:t>Использован</a:t>
            </a:r>
            <a:r>
              <a:rPr lang="ru-RU" sz="2400" dirty="0">
                <a:solidFill>
                  <a:schemeClr val="bg1"/>
                </a:solidFill>
              </a:rPr>
              <a:t> модифицированный подход</a:t>
            </a:r>
            <a:r>
              <a:rPr sz="2400" dirty="0">
                <a:solidFill>
                  <a:schemeClr val="bg1"/>
                </a:solidFill>
              </a:rPr>
              <a:t> Path </a:t>
            </a:r>
            <a:r>
              <a:rPr sz="2400" dirty="0" err="1">
                <a:solidFill>
                  <a:schemeClr val="bg1"/>
                </a:solidFill>
              </a:rPr>
              <a:t>Agregattion</a:t>
            </a:r>
            <a:r>
              <a:rPr sz="2400" dirty="0">
                <a:solidFill>
                  <a:schemeClr val="bg1"/>
                </a:solidFill>
              </a:rPr>
              <a:t> Network (PAN)</a:t>
            </a:r>
            <a:endParaRPr lang="ru-RU" sz="2400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sz="2400" dirty="0">
                <a:solidFill>
                  <a:schemeClr val="bg1"/>
                </a:solidFill>
              </a:rPr>
              <a:t>Модификация процесса тренировки и аугментации данных.</a:t>
            </a:r>
          </a:p>
          <a:p>
            <a:pPr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sz="2400" dirty="0">
                <a:solidFill>
                  <a:schemeClr val="bg1"/>
                </a:solidFill>
              </a:rPr>
              <a:t>Замена </a:t>
            </a:r>
            <a:r>
              <a:rPr lang="en-US" sz="2400" dirty="0" err="1">
                <a:solidFill>
                  <a:schemeClr val="bg1"/>
                </a:solidFill>
              </a:rPr>
              <a:t>ReLU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ru-RU" sz="2400" dirty="0">
                <a:solidFill>
                  <a:schemeClr val="bg1"/>
                </a:solidFill>
              </a:rPr>
              <a:t>на </a:t>
            </a:r>
            <a:r>
              <a:rPr lang="en-US" sz="2400" dirty="0">
                <a:solidFill>
                  <a:schemeClr val="bg1"/>
                </a:solidFill>
              </a:rPr>
              <a:t>Mish </a:t>
            </a:r>
            <a:endParaRPr sz="2400" dirty="0">
              <a:solidFill>
                <a:schemeClr val="bg1"/>
              </a:soli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2"/>
          <a:srcRect b="4108"/>
          <a:stretch/>
        </p:blipFill>
        <p:spPr>
          <a:xfrm>
            <a:off x="3606325" y="2348202"/>
            <a:ext cx="8290912" cy="426215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5" name="Прямоугольник 4"/>
          <p:cNvSpPr/>
          <p:nvPr/>
        </p:nvSpPr>
        <p:spPr>
          <a:xfrm>
            <a:off x="142363" y="1033867"/>
            <a:ext cx="10864620" cy="987438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6" name="Picture 2" descr="Comparison of Mish and Relu activation functions. | Download Scientific  Diagra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576" y="4503634"/>
            <a:ext cx="2843536" cy="1863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120080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Заголовок 1"/>
          <p:cNvSpPr txBox="1">
            <a:spLocks noGrp="1"/>
          </p:cNvSpPr>
          <p:nvPr>
            <p:ph type="title"/>
          </p:nvPr>
        </p:nvSpPr>
        <p:spPr>
          <a:xfrm>
            <a:off x="761999" y="197161"/>
            <a:ext cx="11136747" cy="1196210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sz="4800" b="1" dirty="0">
                <a:solidFill>
                  <a:schemeClr val="bg1"/>
                </a:solidFill>
              </a:rPr>
              <a:t>YOLO V5</a:t>
            </a:r>
          </a:p>
        </p:txBody>
      </p:sp>
      <p:sp>
        <p:nvSpPr>
          <p:cNvPr id="414" name="Объект 3"/>
          <p:cNvSpPr txBox="1">
            <a:spLocks noGrp="1"/>
          </p:cNvSpPr>
          <p:nvPr>
            <p:ph type="body" idx="1"/>
          </p:nvPr>
        </p:nvSpPr>
        <p:spPr>
          <a:xfrm>
            <a:off x="293254" y="1147454"/>
            <a:ext cx="11605492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en" sz="2400" dirty="0">
                <a:solidFill>
                  <a:schemeClr val="bg1"/>
                </a:solidFill>
              </a:rPr>
              <a:t>Yolo V</a:t>
            </a:r>
            <a:r>
              <a:rPr lang="ru-RU" sz="2400" dirty="0">
                <a:solidFill>
                  <a:schemeClr val="bg1"/>
                </a:solidFill>
              </a:rPr>
              <a:t>5 это модификация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lang="en" sz="2400" dirty="0">
                <a:solidFill>
                  <a:schemeClr val="bg1"/>
                </a:solidFill>
              </a:rPr>
              <a:t>Yolo V4</a:t>
            </a:r>
            <a:r>
              <a:rPr lang="ru-RU" sz="2400" dirty="0">
                <a:solidFill>
                  <a:schemeClr val="bg1"/>
                </a:solidFill>
              </a:rPr>
              <a:t>, переделенная </a:t>
            </a:r>
            <a:r>
              <a:rPr sz="2400" dirty="0" err="1">
                <a:solidFill>
                  <a:schemeClr val="bg1"/>
                </a:solidFill>
              </a:rPr>
              <a:t>в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PyTorch</a:t>
            </a:r>
            <a:r>
              <a:rPr sz="2400" dirty="0">
                <a:solidFill>
                  <a:schemeClr val="bg1"/>
                </a:solidFill>
              </a:rPr>
              <a:t> (</a:t>
            </a:r>
            <a:r>
              <a:rPr sz="2400" dirty="0" err="1">
                <a:solidFill>
                  <a:schemeClr val="bg1"/>
                </a:solidFill>
              </a:rPr>
              <a:t>адаптированная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модель</a:t>
            </a:r>
            <a:r>
              <a:rPr sz="2400" dirty="0">
                <a:solidFill>
                  <a:schemeClr val="bg1"/>
                </a:solidFill>
              </a:rPr>
              <a:t>)</a:t>
            </a:r>
          </a:p>
          <a:p>
            <a:pPr marL="685800" lvl="1" indent="-228600">
              <a:lnSpc>
                <a:spcPct val="100000"/>
              </a:lnSpc>
              <a:spcBef>
                <a:spcPts val="0"/>
              </a:spcBef>
              <a:defRPr sz="1600"/>
            </a:pPr>
            <a:r>
              <a:rPr sz="2000" dirty="0" err="1">
                <a:solidFill>
                  <a:schemeClr val="bg1"/>
                </a:solidFill>
              </a:rPr>
              <a:t>Предложено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несколько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реализаций</a:t>
            </a:r>
            <a:r>
              <a:rPr sz="2000" dirty="0">
                <a:solidFill>
                  <a:schemeClr val="bg1"/>
                </a:solidFill>
              </a:rPr>
              <a:t> (</a:t>
            </a:r>
            <a:r>
              <a:rPr sz="2000" dirty="0" err="1">
                <a:solidFill>
                  <a:schemeClr val="bg1"/>
                </a:solidFill>
              </a:rPr>
              <a:t>от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nano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до</a:t>
            </a:r>
            <a:r>
              <a:rPr sz="2000" dirty="0">
                <a:solidFill>
                  <a:schemeClr val="bg1"/>
                </a:solidFill>
              </a:rPr>
              <a:t> large).</a:t>
            </a:r>
          </a:p>
          <a:p>
            <a:pPr>
              <a:lnSpc>
                <a:spcPct val="100000"/>
              </a:lnSpc>
              <a:spcBef>
                <a:spcPts val="0"/>
              </a:spcBef>
              <a:defRPr sz="2000"/>
            </a:pPr>
            <a:r>
              <a:rPr sz="2400" dirty="0" err="1">
                <a:solidFill>
                  <a:schemeClr val="bg1"/>
                </a:solidFill>
              </a:rPr>
              <a:t>Функции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активации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заменые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на</a:t>
            </a:r>
            <a:r>
              <a:rPr lang="ru-RU" sz="2400" dirty="0">
                <a:solidFill>
                  <a:schemeClr val="bg1"/>
                </a:solidFill>
              </a:rPr>
              <a:t> стандартные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LeakyReLU</a:t>
            </a:r>
            <a:r>
              <a:rPr sz="2400" dirty="0">
                <a:solidFill>
                  <a:schemeClr val="bg1"/>
                </a:solidFill>
              </a:rPr>
              <a:t>, Sigmoid</a:t>
            </a:r>
          </a:p>
          <a:p>
            <a:pPr>
              <a:lnSpc>
                <a:spcPct val="100000"/>
              </a:lnSpc>
              <a:spcBef>
                <a:spcPts val="0"/>
              </a:spcBef>
              <a:defRPr sz="2000"/>
            </a:pPr>
            <a:r>
              <a:rPr sz="2400" dirty="0" err="1">
                <a:solidFill>
                  <a:schemeClr val="bg1"/>
                </a:solidFill>
              </a:rPr>
              <a:t>Адаптирована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аугментация</a:t>
            </a:r>
            <a:r>
              <a:rPr sz="2400" dirty="0">
                <a:solidFill>
                  <a:schemeClr val="bg1"/>
                </a:solidFill>
              </a:rPr>
              <a:t> (scaling, color space adjustments, and mosaic augmentation)</a:t>
            </a:r>
          </a:p>
          <a:p>
            <a:pPr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sz="2400" dirty="0">
                <a:solidFill>
                  <a:schemeClr val="bg1"/>
                </a:solidFill>
              </a:rPr>
              <a:t>Выбор ф</a:t>
            </a:r>
            <a:r>
              <a:rPr sz="2400" dirty="0" err="1">
                <a:solidFill>
                  <a:schemeClr val="bg1"/>
                </a:solidFill>
              </a:rPr>
              <a:t>ункци</a:t>
            </a:r>
            <a:r>
              <a:rPr lang="ru-RU" sz="2400" dirty="0">
                <a:solidFill>
                  <a:schemeClr val="bg1"/>
                </a:solidFill>
              </a:rPr>
              <a:t>и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потерь</a:t>
            </a:r>
            <a:r>
              <a:rPr lang="ru-RU" sz="2400" dirty="0">
                <a:solidFill>
                  <a:schemeClr val="bg1"/>
                </a:solidFill>
              </a:rPr>
              <a:t> для классификации.</a:t>
            </a:r>
            <a:r>
              <a:rPr sz="2400" dirty="0">
                <a:solidFill>
                  <a:schemeClr val="bg1"/>
                </a:solidFill>
              </a:rPr>
              <a:t> </a:t>
            </a:r>
          </a:p>
          <a:p>
            <a:pPr>
              <a:lnSpc>
                <a:spcPct val="100000"/>
              </a:lnSpc>
              <a:spcBef>
                <a:spcPts val="0"/>
              </a:spcBef>
              <a:defRPr sz="2000"/>
            </a:pPr>
            <a:r>
              <a:rPr sz="2400" dirty="0" err="1">
                <a:solidFill>
                  <a:schemeClr val="bg1"/>
                </a:solidFill>
              </a:rPr>
              <a:t>Добавлен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автопоиск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размеров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анхоров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по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тренировочному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набору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данных</a:t>
            </a:r>
            <a:r>
              <a:rPr sz="2400" dirty="0">
                <a:solidFill>
                  <a:schemeClr val="bg1"/>
                </a:solidFill>
              </a:rPr>
              <a:t>. 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/>
          <a:srcRect t="8370"/>
          <a:stretch/>
        </p:blipFill>
        <p:spPr>
          <a:xfrm>
            <a:off x="3437232" y="3433418"/>
            <a:ext cx="5437778" cy="32274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5" name="Прямоугольник 4"/>
          <p:cNvSpPr/>
          <p:nvPr/>
        </p:nvSpPr>
        <p:spPr>
          <a:xfrm>
            <a:off x="142363" y="1147454"/>
            <a:ext cx="11456738" cy="758348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3770007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Заголовок 1"/>
          <p:cNvSpPr txBox="1">
            <a:spLocks noGrp="1"/>
          </p:cNvSpPr>
          <p:nvPr>
            <p:ph type="title"/>
          </p:nvPr>
        </p:nvSpPr>
        <p:spPr>
          <a:xfrm>
            <a:off x="761999" y="197161"/>
            <a:ext cx="11136747" cy="1196210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sz="4800" b="1" dirty="0">
                <a:solidFill>
                  <a:schemeClr val="bg1"/>
                </a:solidFill>
              </a:rPr>
              <a:t>YOLO </a:t>
            </a:r>
            <a:r>
              <a:rPr sz="4800" b="1" dirty="0" smtClean="0">
                <a:solidFill>
                  <a:schemeClr val="bg1"/>
                </a:solidFill>
              </a:rPr>
              <a:t>V</a:t>
            </a:r>
            <a:r>
              <a:rPr lang="ru-RU" sz="4800" b="1" dirty="0" smtClean="0">
                <a:solidFill>
                  <a:schemeClr val="bg1"/>
                </a:solidFill>
              </a:rPr>
              <a:t>8</a:t>
            </a:r>
            <a:endParaRPr sz="4800" b="1" dirty="0">
              <a:solidFill>
                <a:schemeClr val="bg1"/>
              </a:solidFill>
            </a:endParaRPr>
          </a:p>
        </p:txBody>
      </p:sp>
      <p:sp>
        <p:nvSpPr>
          <p:cNvPr id="414" name="Объект 3"/>
          <p:cNvSpPr txBox="1">
            <a:spLocks noGrp="1"/>
          </p:cNvSpPr>
          <p:nvPr>
            <p:ph type="body" idx="1"/>
          </p:nvPr>
        </p:nvSpPr>
        <p:spPr>
          <a:xfrm>
            <a:off x="293254" y="1147454"/>
            <a:ext cx="11605492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en" sz="2400" dirty="0">
                <a:solidFill>
                  <a:schemeClr val="bg1"/>
                </a:solidFill>
              </a:rPr>
              <a:t>Yolo </a:t>
            </a:r>
            <a:r>
              <a:rPr lang="en" sz="2400" dirty="0" smtClean="0">
                <a:solidFill>
                  <a:schemeClr val="bg1"/>
                </a:solidFill>
              </a:rPr>
              <a:t>V</a:t>
            </a:r>
            <a:r>
              <a:rPr lang="ru-RU" sz="2400" dirty="0" smtClean="0">
                <a:solidFill>
                  <a:schemeClr val="bg1"/>
                </a:solidFill>
              </a:rPr>
              <a:t>8 </a:t>
            </a:r>
            <a:r>
              <a:rPr lang="ru-RU" sz="2400" dirty="0">
                <a:solidFill>
                  <a:schemeClr val="bg1"/>
                </a:solidFill>
              </a:rPr>
              <a:t>это модификация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lang="ru-RU" sz="2400" dirty="0" smtClean="0">
                <a:solidFill>
                  <a:schemeClr val="bg1"/>
                </a:solidFill>
              </a:rPr>
              <a:t>идей </a:t>
            </a:r>
            <a:r>
              <a:rPr lang="en-US" sz="2400" dirty="0" smtClean="0">
                <a:solidFill>
                  <a:schemeClr val="bg1"/>
                </a:solidFill>
              </a:rPr>
              <a:t>YOLO </a:t>
            </a:r>
            <a:r>
              <a:rPr lang="ru-RU" sz="2400" dirty="0" smtClean="0">
                <a:solidFill>
                  <a:schemeClr val="bg1"/>
                </a:solidFill>
              </a:rPr>
              <a:t>и </a:t>
            </a:r>
            <a:r>
              <a:rPr lang="ru-RU" sz="2400" dirty="0" err="1" smtClean="0">
                <a:solidFill>
                  <a:schemeClr val="bg1"/>
                </a:solidFill>
              </a:rPr>
              <a:t>ахритектур</a:t>
            </a:r>
            <a:r>
              <a:rPr lang="ru-RU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RTMDet</a:t>
            </a:r>
            <a:endParaRPr sz="2400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sz="2400" dirty="0" smtClean="0">
                <a:solidFill>
                  <a:schemeClr val="bg1"/>
                </a:solidFill>
              </a:rPr>
              <a:t>Модификация классического </a:t>
            </a:r>
            <a:r>
              <a:rPr lang="en-US" sz="2400" dirty="0" smtClean="0">
                <a:solidFill>
                  <a:schemeClr val="bg1"/>
                </a:solidFill>
              </a:rPr>
              <a:t>backbone YOLO4/YOLO5</a:t>
            </a:r>
            <a:endParaRPr lang="ru-RU" sz="2400" dirty="0" smtClean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sz="2400" dirty="0" smtClean="0">
                <a:solidFill>
                  <a:schemeClr val="bg1"/>
                </a:solidFill>
              </a:rPr>
              <a:t>Усложненная </a:t>
            </a:r>
            <a:r>
              <a:rPr lang="en-US" sz="2400" dirty="0" smtClean="0">
                <a:solidFill>
                  <a:schemeClr val="bg1"/>
                </a:solidFill>
              </a:rPr>
              <a:t>Neck </a:t>
            </a:r>
            <a:r>
              <a:rPr lang="ru-RU" sz="2400" dirty="0" smtClean="0">
                <a:solidFill>
                  <a:schemeClr val="bg1"/>
                </a:solidFill>
              </a:rPr>
              <a:t>часть – выбирает признаки на нескольких уровнях.</a:t>
            </a:r>
          </a:p>
          <a:p>
            <a:pPr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sz="2400" dirty="0" smtClean="0">
                <a:solidFill>
                  <a:schemeClr val="bg1"/>
                </a:solidFill>
              </a:rPr>
              <a:t>Головная часть без </a:t>
            </a:r>
            <a:r>
              <a:rPr lang="ru-RU" sz="2400" dirty="0" err="1" smtClean="0">
                <a:solidFill>
                  <a:schemeClr val="bg1"/>
                </a:solidFill>
              </a:rPr>
              <a:t>анхоров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ru-RU" sz="2400" dirty="0" smtClean="0">
                <a:solidFill>
                  <a:schemeClr val="bg1"/>
                </a:solidFill>
              </a:rPr>
              <a:t>(карты признаков разного масштаба уже создают «как бы </a:t>
            </a:r>
            <a:r>
              <a:rPr lang="ru-RU" sz="2400" dirty="0" err="1" smtClean="0">
                <a:solidFill>
                  <a:schemeClr val="bg1"/>
                </a:solidFill>
              </a:rPr>
              <a:t>анхоры</a:t>
            </a:r>
            <a:r>
              <a:rPr lang="ru-RU" sz="2400" dirty="0" smtClean="0">
                <a:solidFill>
                  <a:schemeClr val="bg1"/>
                </a:solidFill>
              </a:rPr>
              <a:t>» </a:t>
            </a:r>
          </a:p>
          <a:p>
            <a:pPr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sz="2400" dirty="0" smtClean="0">
                <a:solidFill>
                  <a:schemeClr val="bg1"/>
                </a:solidFill>
              </a:rPr>
              <a:t>При отсутствии искусственных </a:t>
            </a:r>
            <a:r>
              <a:rPr lang="ru-RU" sz="2400" dirty="0" err="1" smtClean="0">
                <a:solidFill>
                  <a:schemeClr val="bg1"/>
                </a:solidFill>
              </a:rPr>
              <a:t>анхоров</a:t>
            </a:r>
            <a:r>
              <a:rPr lang="ru-RU" sz="2400" dirty="0" smtClean="0">
                <a:solidFill>
                  <a:schemeClr val="bg1"/>
                </a:solidFill>
              </a:rPr>
              <a:t> скорость работы выше</a:t>
            </a: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254" y="4314876"/>
            <a:ext cx="11462608" cy="2367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374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Заголовок 1"/>
          <p:cNvSpPr txBox="1">
            <a:spLocks noGrp="1"/>
          </p:cNvSpPr>
          <p:nvPr>
            <p:ph type="title"/>
          </p:nvPr>
        </p:nvSpPr>
        <p:spPr>
          <a:xfrm>
            <a:off x="761999" y="197161"/>
            <a:ext cx="11136747" cy="1196210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ru-RU" sz="4800" b="1" dirty="0" smtClean="0">
                <a:solidFill>
                  <a:schemeClr val="bg1"/>
                </a:solidFill>
              </a:rPr>
              <a:t>Другие Архитектуры </a:t>
            </a:r>
            <a:r>
              <a:rPr sz="4800" b="1" dirty="0" smtClean="0">
                <a:solidFill>
                  <a:schemeClr val="bg1"/>
                </a:solidFill>
              </a:rPr>
              <a:t>YOLO</a:t>
            </a:r>
            <a:endParaRPr sz="4800" b="1" dirty="0">
              <a:solidFill>
                <a:schemeClr val="bg1"/>
              </a:solidFill>
            </a:endParaRPr>
          </a:p>
        </p:txBody>
      </p:sp>
      <p:sp>
        <p:nvSpPr>
          <p:cNvPr id="414" name="Объект 3"/>
          <p:cNvSpPr txBox="1">
            <a:spLocks noGrp="1"/>
          </p:cNvSpPr>
          <p:nvPr>
            <p:ph type="body" idx="1"/>
          </p:nvPr>
        </p:nvSpPr>
        <p:spPr>
          <a:xfrm>
            <a:off x="293254" y="1147454"/>
            <a:ext cx="11605492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en-US" sz="2400" dirty="0">
                <a:solidFill>
                  <a:schemeClr val="bg1"/>
                </a:solidFill>
              </a:rPr>
              <a:t>YOLO </a:t>
            </a:r>
            <a:r>
              <a:rPr lang="en-US" sz="2400" dirty="0" smtClean="0">
                <a:solidFill>
                  <a:schemeClr val="bg1"/>
                </a:solidFill>
              </a:rPr>
              <a:t>v8 – state of the art!</a:t>
            </a:r>
          </a:p>
          <a:p>
            <a:pPr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sz="2400" dirty="0">
                <a:solidFill>
                  <a:schemeClr val="bg1"/>
                </a:solidFill>
              </a:rPr>
              <a:t>Сегодня </a:t>
            </a:r>
            <a:r>
              <a:rPr lang="en-US" sz="2400" dirty="0">
                <a:solidFill>
                  <a:schemeClr val="bg1"/>
                </a:solidFill>
              </a:rPr>
              <a:t>YOLO v8</a:t>
            </a:r>
            <a:r>
              <a:rPr lang="ru-RU" sz="2400" dirty="0" smtClean="0">
                <a:solidFill>
                  <a:schemeClr val="bg1"/>
                </a:solidFill>
              </a:rPr>
              <a:t> </a:t>
            </a:r>
            <a:r>
              <a:rPr lang="ru-RU" sz="2400" dirty="0">
                <a:solidFill>
                  <a:schemeClr val="bg1"/>
                </a:solidFill>
              </a:rPr>
              <a:t>также имеет головные части для задач  классификации, сегментации объектов,  обнаружения наклонённых объектов и для обнаружения ключевых точек.</a:t>
            </a:r>
          </a:p>
          <a:p>
            <a:pPr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en-US" sz="2400" dirty="0" smtClean="0">
                <a:solidFill>
                  <a:schemeClr val="bg1"/>
                </a:solidFill>
              </a:rPr>
              <a:t>YOLO v10 – </a:t>
            </a:r>
            <a:r>
              <a:rPr lang="ru-RU" sz="2400" dirty="0" smtClean="0">
                <a:solidFill>
                  <a:schemeClr val="bg1"/>
                </a:solidFill>
              </a:rPr>
              <a:t>подход без </a:t>
            </a:r>
            <a:r>
              <a:rPr lang="en-US" sz="2400" dirty="0" smtClean="0">
                <a:solidFill>
                  <a:schemeClr val="bg1"/>
                </a:solidFill>
              </a:rPr>
              <a:t>None Maximum suppression</a:t>
            </a:r>
            <a:r>
              <a:rPr lang="ru-RU" sz="2400" dirty="0" smtClean="0">
                <a:solidFill>
                  <a:schemeClr val="bg1"/>
                </a:solidFill>
              </a:rPr>
              <a:t> (модель выбирает лучший объект в головной части ) </a:t>
            </a:r>
            <a:endParaRPr lang="en-US" sz="2400" dirty="0" smtClean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en-US" sz="2400" dirty="0" err="1" smtClean="0">
                <a:solidFill>
                  <a:schemeClr val="bg1"/>
                </a:solidFill>
              </a:rPr>
              <a:t>RTMDet</a:t>
            </a:r>
            <a:r>
              <a:rPr lang="en-US" sz="2400" dirty="0" smtClean="0">
                <a:solidFill>
                  <a:schemeClr val="bg1"/>
                </a:solidFill>
              </a:rPr>
              <a:t> – </a:t>
            </a:r>
            <a:r>
              <a:rPr lang="ru-RU" sz="2400" dirty="0" smtClean="0">
                <a:solidFill>
                  <a:schemeClr val="bg1"/>
                </a:solidFill>
              </a:rPr>
              <a:t>архитектуры </a:t>
            </a:r>
            <a:r>
              <a:rPr lang="en-US" sz="2400" dirty="0">
                <a:solidFill>
                  <a:schemeClr val="bg1"/>
                </a:solidFill>
              </a:rPr>
              <a:t>Instance segmentation </a:t>
            </a:r>
            <a:r>
              <a:rPr lang="ru-RU" sz="2400" dirty="0">
                <a:solidFill>
                  <a:schemeClr val="bg1"/>
                </a:solidFill>
              </a:rPr>
              <a:t>на основе </a:t>
            </a:r>
            <a:r>
              <a:rPr lang="en-US" sz="2400" dirty="0">
                <a:solidFill>
                  <a:schemeClr val="bg1"/>
                </a:solidFill>
              </a:rPr>
              <a:t>YOLO </a:t>
            </a:r>
            <a:endParaRPr lang="ru-RU" sz="2400" dirty="0" smtClean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en-US" sz="2400" dirty="0" smtClean="0">
                <a:solidFill>
                  <a:schemeClr val="bg1"/>
                </a:solidFill>
              </a:rPr>
              <a:t>YOLOS – </a:t>
            </a:r>
            <a:r>
              <a:rPr lang="ru-RU" sz="2400" dirty="0" smtClean="0">
                <a:solidFill>
                  <a:schemeClr val="bg1"/>
                </a:solidFill>
              </a:rPr>
              <a:t>архитектура типа </a:t>
            </a:r>
            <a:r>
              <a:rPr lang="en-US" sz="2400" dirty="0" smtClean="0">
                <a:solidFill>
                  <a:schemeClr val="bg1"/>
                </a:solidFill>
              </a:rPr>
              <a:t>YOLO </a:t>
            </a:r>
            <a:r>
              <a:rPr lang="ru-RU" sz="2400" dirty="0" smtClean="0">
                <a:solidFill>
                  <a:schemeClr val="bg1"/>
                </a:solidFill>
              </a:rPr>
              <a:t>на основе </a:t>
            </a:r>
            <a:r>
              <a:rPr lang="ru-RU" sz="2400" dirty="0" err="1" smtClean="0">
                <a:solidFill>
                  <a:schemeClr val="bg1"/>
                </a:solidFill>
              </a:rPr>
              <a:t>трансформеров</a:t>
            </a:r>
            <a:r>
              <a:rPr lang="ru-RU" sz="2400" dirty="0" smtClean="0">
                <a:solidFill>
                  <a:schemeClr val="bg1"/>
                </a:solidFill>
              </a:rPr>
              <a:t> </a:t>
            </a:r>
            <a:endParaRPr lang="en-US" sz="2400" dirty="0" smtClean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en-US" sz="2400" dirty="0">
                <a:solidFill>
                  <a:schemeClr val="bg1"/>
                </a:solidFill>
              </a:rPr>
              <a:t>RT-DETR Real-Time Detection </a:t>
            </a:r>
            <a:r>
              <a:rPr lang="en-US" sz="2400" dirty="0" smtClean="0">
                <a:solidFill>
                  <a:schemeClr val="bg1"/>
                </a:solidFill>
              </a:rPr>
              <a:t>Transformer</a:t>
            </a:r>
          </a:p>
          <a:p>
            <a:pPr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en-US" sz="2400" dirty="0" smtClean="0">
                <a:solidFill>
                  <a:schemeClr val="bg1"/>
                </a:solidFill>
              </a:rPr>
              <a:t>Yolo-World – </a:t>
            </a:r>
            <a:r>
              <a:rPr lang="ru-RU" sz="2400" dirty="0" smtClean="0">
                <a:solidFill>
                  <a:schemeClr val="bg1"/>
                </a:solidFill>
              </a:rPr>
              <a:t>использование </a:t>
            </a:r>
            <a:r>
              <a:rPr lang="en-US" sz="2400" dirty="0" smtClean="0">
                <a:solidFill>
                  <a:schemeClr val="bg1"/>
                </a:solidFill>
              </a:rPr>
              <a:t>YOLO c </a:t>
            </a:r>
            <a:r>
              <a:rPr lang="ru-RU" sz="2400" dirty="0" smtClean="0">
                <a:solidFill>
                  <a:schemeClr val="bg1"/>
                </a:solidFill>
              </a:rPr>
              <a:t>текстовой подсказкой.</a:t>
            </a:r>
          </a:p>
          <a:p>
            <a:pPr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en-US" sz="2400" dirty="0">
                <a:solidFill>
                  <a:schemeClr val="bg1"/>
                </a:solidFill>
              </a:rPr>
              <a:t> </a:t>
            </a:r>
            <a:r>
              <a:rPr lang="en-US" sz="2400" dirty="0" err="1" smtClean="0">
                <a:solidFill>
                  <a:schemeClr val="bg1"/>
                </a:solidFill>
              </a:rPr>
              <a:t>FastSAM</a:t>
            </a:r>
            <a:r>
              <a:rPr lang="ru-RU" sz="2400" dirty="0" smtClean="0">
                <a:solidFill>
                  <a:schemeClr val="bg1"/>
                </a:solidFill>
              </a:rPr>
              <a:t> – архитектура </a:t>
            </a:r>
            <a:r>
              <a:rPr lang="en-US" sz="2400" dirty="0" smtClean="0">
                <a:solidFill>
                  <a:schemeClr val="bg1"/>
                </a:solidFill>
              </a:rPr>
              <a:t>Instance segmentation </a:t>
            </a:r>
            <a:r>
              <a:rPr lang="ru-RU" sz="2400" dirty="0" smtClean="0">
                <a:solidFill>
                  <a:schemeClr val="bg1"/>
                </a:solidFill>
              </a:rPr>
              <a:t>на основе </a:t>
            </a:r>
            <a:r>
              <a:rPr lang="en-US" sz="2400" dirty="0">
                <a:solidFill>
                  <a:schemeClr val="bg1"/>
                </a:solidFill>
              </a:rPr>
              <a:t>YOLO v8 </a:t>
            </a:r>
            <a:r>
              <a:rPr lang="ru-RU" sz="2400" dirty="0" smtClean="0">
                <a:solidFill>
                  <a:schemeClr val="bg1"/>
                </a:solidFill>
              </a:rPr>
              <a:t>использующая </a:t>
            </a:r>
            <a:r>
              <a:rPr lang="ru-RU" sz="2400" dirty="0" err="1" smtClean="0">
                <a:solidFill>
                  <a:schemeClr val="bg1"/>
                </a:solidFill>
              </a:rPr>
              <a:t>промпты</a:t>
            </a:r>
            <a:r>
              <a:rPr lang="ru-RU" sz="2400" dirty="0" smtClean="0">
                <a:solidFill>
                  <a:schemeClr val="bg1"/>
                </a:solidFill>
              </a:rPr>
              <a:t> в виде </a:t>
            </a:r>
            <a:r>
              <a:rPr lang="en-US" sz="2400" dirty="0" err="1" smtClean="0">
                <a:solidFill>
                  <a:schemeClr val="bg1"/>
                </a:solidFill>
              </a:rPr>
              <a:t>Bbox</a:t>
            </a:r>
            <a:r>
              <a:rPr lang="en-US" sz="2400" dirty="0" smtClean="0">
                <a:solidFill>
                  <a:schemeClr val="bg1"/>
                </a:solidFill>
              </a:rPr>
              <a:t>, </a:t>
            </a:r>
            <a:r>
              <a:rPr lang="ru-RU" sz="2400" dirty="0" smtClean="0">
                <a:solidFill>
                  <a:schemeClr val="bg1"/>
                </a:solidFill>
              </a:rPr>
              <a:t>точки или текста как подсказу для сегментации.</a:t>
            </a:r>
            <a:endParaRPr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5694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Заголовок 1"/>
          <p:cNvSpPr txBox="1">
            <a:spLocks noGrp="1"/>
          </p:cNvSpPr>
          <p:nvPr>
            <p:ph type="title"/>
          </p:nvPr>
        </p:nvSpPr>
        <p:spPr>
          <a:xfrm>
            <a:off x="358922" y="365125"/>
            <a:ext cx="11716963" cy="1144361"/>
          </a:xfrm>
          <a:prstGeom prst="rect">
            <a:avLst/>
          </a:prstGeom>
        </p:spPr>
        <p:txBody>
          <a:bodyPr>
            <a:normAutofit/>
          </a:bodyPr>
          <a:lstStyle>
            <a:lvl1pPr defTabSz="886968">
              <a:defRPr sz="3783"/>
            </a:lvl1pPr>
          </a:lstStyle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sz="4800" b="1" dirty="0" err="1">
                <a:solidFill>
                  <a:schemeClr val="bg1"/>
                </a:solidFill>
              </a:rPr>
              <a:t>Overfeat</a:t>
            </a:r>
            <a:endParaRPr sz="4800" b="1" dirty="0">
              <a:solidFill>
                <a:schemeClr val="bg1"/>
              </a:solidFill>
            </a:endParaRPr>
          </a:p>
        </p:txBody>
      </p:sp>
      <p:sp>
        <p:nvSpPr>
          <p:cNvPr id="128" name="Объект 2"/>
          <p:cNvSpPr txBox="1">
            <a:spLocks noGrp="1"/>
          </p:cNvSpPr>
          <p:nvPr>
            <p:ph type="body" idx="1"/>
          </p:nvPr>
        </p:nvSpPr>
        <p:spPr>
          <a:xfrm>
            <a:off x="116115" y="1142763"/>
            <a:ext cx="11459913" cy="5512037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2000"/>
            </a:pPr>
            <a:r>
              <a:rPr lang="ru-RU" sz="2200" dirty="0">
                <a:solidFill>
                  <a:schemeClr val="bg1"/>
                </a:solidFill>
              </a:rPr>
              <a:t>Особенности </a:t>
            </a:r>
            <a:r>
              <a:rPr sz="2200" dirty="0" err="1">
                <a:solidFill>
                  <a:schemeClr val="bg1"/>
                </a:solidFill>
              </a:rPr>
              <a:t>Регресси</a:t>
            </a:r>
            <a:r>
              <a:rPr lang="ru-RU" sz="2200" dirty="0">
                <a:solidFill>
                  <a:schemeClr val="bg1"/>
                </a:solidFill>
              </a:rPr>
              <a:t>и координат</a:t>
            </a:r>
            <a:r>
              <a:rPr sz="2200" dirty="0">
                <a:solidFill>
                  <a:schemeClr val="bg1"/>
                </a:solidFill>
              </a:rPr>
              <a:t>.</a:t>
            </a:r>
          </a:p>
          <a:p>
            <a:pPr marL="717550" lvl="2" indent="-228600">
              <a:spcBef>
                <a:spcPts val="500"/>
              </a:spcBef>
              <a:defRPr sz="2000"/>
            </a:pPr>
            <a:r>
              <a:rPr lang="ru-RU" sz="2200" dirty="0">
                <a:solidFill>
                  <a:schemeClr val="bg1"/>
                </a:solidFill>
              </a:rPr>
              <a:t>В </a:t>
            </a:r>
            <a:r>
              <a:rPr lang="ru-RU" sz="2200" dirty="0" err="1">
                <a:solidFill>
                  <a:schemeClr val="bg1"/>
                </a:solidFill>
              </a:rPr>
              <a:t>тренеровке</a:t>
            </a:r>
            <a:r>
              <a:rPr lang="ru-RU" sz="2200" dirty="0">
                <a:solidFill>
                  <a:schemeClr val="bg1"/>
                </a:solidFill>
              </a:rPr>
              <a:t> два этапа:</a:t>
            </a:r>
          </a:p>
          <a:p>
            <a:pPr marL="1174750" lvl="3">
              <a:defRPr sz="2000"/>
            </a:pPr>
            <a:r>
              <a:rPr lang="ru-RU" sz="2000" dirty="0">
                <a:solidFill>
                  <a:schemeClr val="bg1"/>
                </a:solidFill>
              </a:rPr>
              <a:t>1. обучение кодировщика признаков для полного изображения.</a:t>
            </a:r>
          </a:p>
          <a:p>
            <a:pPr marL="1174750" lvl="3">
              <a:defRPr sz="2000"/>
            </a:pPr>
            <a:r>
              <a:rPr lang="ru-RU" sz="2000" dirty="0">
                <a:solidFill>
                  <a:schemeClr val="bg1"/>
                </a:solidFill>
              </a:rPr>
              <a:t>2 Для отдельных участков обучается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только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голова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регрессии</a:t>
            </a:r>
            <a:r>
              <a:rPr sz="2000" dirty="0">
                <a:solidFill>
                  <a:schemeClr val="bg1"/>
                </a:solidFill>
              </a:rPr>
              <a:t>.</a:t>
            </a:r>
          </a:p>
          <a:p>
            <a:pPr marL="717550" lvl="2" indent="-228600">
              <a:spcBef>
                <a:spcPts val="500"/>
              </a:spcBef>
              <a:defRPr sz="2000"/>
            </a:pPr>
            <a:r>
              <a:rPr sz="2200" dirty="0" err="1">
                <a:solidFill>
                  <a:schemeClr val="bg1"/>
                </a:solidFill>
              </a:rPr>
              <a:t>Регрессия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обучается</a:t>
            </a:r>
            <a:r>
              <a:rPr sz="2200" dirty="0">
                <a:solidFill>
                  <a:schemeClr val="bg1"/>
                </a:solidFill>
              </a:rPr>
              <a:t>, </a:t>
            </a:r>
            <a:r>
              <a:rPr sz="2200" dirty="0" err="1">
                <a:solidFill>
                  <a:schemeClr val="bg1"/>
                </a:solidFill>
              </a:rPr>
              <a:t>если</a:t>
            </a:r>
            <a:r>
              <a:rPr sz="2200" dirty="0">
                <a:solidFill>
                  <a:schemeClr val="bg1"/>
                </a:solidFill>
              </a:rPr>
              <a:t> score </a:t>
            </a:r>
            <a:r>
              <a:rPr sz="2200" dirty="0" err="1">
                <a:solidFill>
                  <a:schemeClr val="bg1"/>
                </a:solidFill>
              </a:rPr>
              <a:t>в</a:t>
            </a:r>
            <a:r>
              <a:rPr sz="2200" dirty="0">
                <a:solidFill>
                  <a:schemeClr val="bg1"/>
                </a:solidFill>
              </a:rPr>
              <a:t>  </a:t>
            </a:r>
            <a:r>
              <a:rPr sz="2200" dirty="0" err="1">
                <a:solidFill>
                  <a:schemeClr val="bg1"/>
                </a:solidFill>
              </a:rPr>
              <a:t>окне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больше</a:t>
            </a:r>
            <a:r>
              <a:rPr sz="2200" dirty="0">
                <a:solidFill>
                  <a:schemeClr val="bg1"/>
                </a:solidFill>
              </a:rPr>
              <a:t> 50%.</a:t>
            </a:r>
          </a:p>
          <a:p>
            <a:pPr marL="717550" lvl="2" indent="-228600">
              <a:spcBef>
                <a:spcPts val="500"/>
              </a:spcBef>
              <a:defRPr sz="2000"/>
            </a:pPr>
            <a:r>
              <a:rPr sz="2200" dirty="0" err="1">
                <a:solidFill>
                  <a:schemeClr val="bg1"/>
                </a:solidFill>
              </a:rPr>
              <a:t>Регрессия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обучается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для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разных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масштабов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окна</a:t>
            </a:r>
            <a:r>
              <a:rPr sz="22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656103" y="1509486"/>
            <a:ext cx="8563312" cy="1820454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DE6CE802-FF21-2541-8CA9-FEFD3038AE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8038" y="3408689"/>
            <a:ext cx="6273233" cy="32912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25746540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9376" y="3916111"/>
            <a:ext cx="4327402" cy="2842829"/>
          </a:xfrm>
          <a:prstGeom prst="rect">
            <a:avLst/>
          </a:prstGeom>
        </p:spPr>
      </p:pic>
      <p:grpSp>
        <p:nvGrpSpPr>
          <p:cNvPr id="3" name="Группа 2"/>
          <p:cNvGrpSpPr/>
          <p:nvPr/>
        </p:nvGrpSpPr>
        <p:grpSpPr>
          <a:xfrm>
            <a:off x="4089318" y="4112174"/>
            <a:ext cx="3875030" cy="2180343"/>
            <a:chOff x="673622" y="4493561"/>
            <a:chExt cx="3017506" cy="1818837"/>
          </a:xfrm>
        </p:grpSpPr>
        <p:sp>
          <p:nvSpPr>
            <p:cNvPr id="7" name="Прямоугольник 6">
              <a:extLst>
                <a:ext uri="{FF2B5EF4-FFF2-40B4-BE49-F238E27FC236}">
                  <a16:creationId xmlns:a16="http://schemas.microsoft.com/office/drawing/2014/main" id="{215AF7C9-30AF-3249-979D-7952EA599EE7}"/>
                </a:ext>
              </a:extLst>
            </p:cNvPr>
            <p:cNvSpPr/>
            <p:nvPr/>
          </p:nvSpPr>
          <p:spPr>
            <a:xfrm>
              <a:off x="1488585" y="5000464"/>
              <a:ext cx="1583269" cy="919564"/>
            </a:xfrm>
            <a:prstGeom prst="rect">
              <a:avLst/>
            </a:prstGeom>
            <a:noFill/>
            <a:ln w="412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8" name="Прямоугольник 7">
              <a:extLst>
                <a:ext uri="{FF2B5EF4-FFF2-40B4-BE49-F238E27FC236}">
                  <a16:creationId xmlns:a16="http://schemas.microsoft.com/office/drawing/2014/main" id="{EA08BCB4-BB07-1E45-93A1-EC7AB6DBD340}"/>
                </a:ext>
              </a:extLst>
            </p:cNvPr>
            <p:cNvSpPr/>
            <p:nvPr/>
          </p:nvSpPr>
          <p:spPr>
            <a:xfrm>
              <a:off x="970338" y="5213023"/>
              <a:ext cx="1312111" cy="1058779"/>
            </a:xfrm>
            <a:prstGeom prst="rect">
              <a:avLst/>
            </a:prstGeom>
            <a:noFill/>
            <a:ln w="41275">
              <a:solidFill>
                <a:srgbClr val="B3001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9" name="Прямоугольник 8">
              <a:extLst>
                <a:ext uri="{FF2B5EF4-FFF2-40B4-BE49-F238E27FC236}">
                  <a16:creationId xmlns:a16="http://schemas.microsoft.com/office/drawing/2014/main" id="{9939D690-82AD-524B-AEC6-6C005A3C27E8}"/>
                </a:ext>
              </a:extLst>
            </p:cNvPr>
            <p:cNvSpPr/>
            <p:nvPr/>
          </p:nvSpPr>
          <p:spPr>
            <a:xfrm>
              <a:off x="1251075" y="5141500"/>
              <a:ext cx="2070707" cy="1058779"/>
            </a:xfrm>
            <a:prstGeom prst="rect">
              <a:avLst/>
            </a:prstGeom>
            <a:noFill/>
            <a:ln w="412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0" name="Прямоугольник 9">
              <a:extLst>
                <a:ext uri="{FF2B5EF4-FFF2-40B4-BE49-F238E27FC236}">
                  <a16:creationId xmlns:a16="http://schemas.microsoft.com/office/drawing/2014/main" id="{7E52EC97-D33F-6944-B695-3D54A74C697D}"/>
                </a:ext>
              </a:extLst>
            </p:cNvPr>
            <p:cNvSpPr/>
            <p:nvPr/>
          </p:nvSpPr>
          <p:spPr>
            <a:xfrm>
              <a:off x="713664" y="4773867"/>
              <a:ext cx="1312111" cy="1058779"/>
            </a:xfrm>
            <a:prstGeom prst="rect">
              <a:avLst/>
            </a:prstGeom>
            <a:noFill/>
            <a:ln w="41275">
              <a:solidFill>
                <a:srgbClr val="92061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A88898E-BFE5-FA4D-B196-4E0A5AF095CE}"/>
                </a:ext>
              </a:extLst>
            </p:cNvPr>
            <p:cNvSpPr txBox="1"/>
            <p:nvPr/>
          </p:nvSpPr>
          <p:spPr>
            <a:xfrm>
              <a:off x="673622" y="4493561"/>
              <a:ext cx="593432" cy="3080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>
                  <a:solidFill>
                    <a:schemeClr val="accent2">
                      <a:lumMod val="75000"/>
                    </a:schemeClr>
                  </a:solidFill>
                </a:rPr>
                <a:t>0.55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C5A8AF3-C162-3843-B54F-66FCB8A31B75}"/>
                </a:ext>
              </a:extLst>
            </p:cNvPr>
            <p:cNvSpPr txBox="1"/>
            <p:nvPr/>
          </p:nvSpPr>
          <p:spPr>
            <a:xfrm>
              <a:off x="2603386" y="4684787"/>
              <a:ext cx="5934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>
                  <a:solidFill>
                    <a:srgbClr val="FFC000"/>
                  </a:solidFill>
                </a:rPr>
                <a:t>0.85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E9F63DD-8930-E54F-80E1-1A6338C84CBB}"/>
                </a:ext>
              </a:extLst>
            </p:cNvPr>
            <p:cNvSpPr txBox="1"/>
            <p:nvPr/>
          </p:nvSpPr>
          <p:spPr>
            <a:xfrm>
              <a:off x="2241756" y="5060165"/>
              <a:ext cx="593432" cy="3080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 smtClean="0">
                  <a:solidFill>
                    <a:srgbClr val="FFFF00"/>
                  </a:solidFill>
                </a:rPr>
                <a:t>0.</a:t>
              </a:r>
              <a:r>
                <a:rPr lang="en-US" dirty="0" smtClean="0">
                  <a:solidFill>
                    <a:srgbClr val="FFFF00"/>
                  </a:solidFill>
                </a:rPr>
                <a:t>6</a:t>
              </a:r>
              <a:r>
                <a:rPr lang="ru-RU" dirty="0" smtClean="0">
                  <a:solidFill>
                    <a:srgbClr val="FFFF00"/>
                  </a:solidFill>
                </a:rPr>
                <a:t>5</a:t>
              </a:r>
              <a:endParaRPr lang="ru-RU" dirty="0">
                <a:solidFill>
                  <a:srgbClr val="FFFF00"/>
                </a:solidFill>
              </a:endParaRPr>
            </a:p>
          </p:txBody>
        </p:sp>
        <p:sp>
          <p:nvSpPr>
            <p:cNvPr id="14" name="Прямоугольник 13">
              <a:extLst>
                <a:ext uri="{FF2B5EF4-FFF2-40B4-BE49-F238E27FC236}">
                  <a16:creationId xmlns:a16="http://schemas.microsoft.com/office/drawing/2014/main" id="{AFBAA495-61BC-0746-802B-32FD657B82EF}"/>
                </a:ext>
              </a:extLst>
            </p:cNvPr>
            <p:cNvSpPr/>
            <p:nvPr/>
          </p:nvSpPr>
          <p:spPr>
            <a:xfrm>
              <a:off x="1947330" y="5560968"/>
              <a:ext cx="1267391" cy="751430"/>
            </a:xfrm>
            <a:prstGeom prst="rect">
              <a:avLst/>
            </a:prstGeom>
            <a:noFill/>
            <a:ln w="41275">
              <a:solidFill>
                <a:srgbClr val="ED002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11B1EA3-488E-004C-AEAD-2D461E5F4F89}"/>
                </a:ext>
              </a:extLst>
            </p:cNvPr>
            <p:cNvSpPr txBox="1"/>
            <p:nvPr/>
          </p:nvSpPr>
          <p:spPr>
            <a:xfrm>
              <a:off x="2781392" y="5275504"/>
              <a:ext cx="5934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>
                  <a:solidFill>
                    <a:srgbClr val="FFC000"/>
                  </a:solidFill>
                </a:rPr>
                <a:t>0.45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E9F63DD-8930-E54F-80E1-1A6338C84CBB}"/>
                </a:ext>
              </a:extLst>
            </p:cNvPr>
            <p:cNvSpPr txBox="1"/>
            <p:nvPr/>
          </p:nvSpPr>
          <p:spPr>
            <a:xfrm>
              <a:off x="3097696" y="4837863"/>
              <a:ext cx="593432" cy="3080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 smtClean="0">
                  <a:solidFill>
                    <a:srgbClr val="FFFF00"/>
                  </a:solidFill>
                </a:rPr>
                <a:t>0.</a:t>
              </a:r>
              <a:r>
                <a:rPr lang="en-US" dirty="0" smtClean="0">
                  <a:solidFill>
                    <a:srgbClr val="FFFF00"/>
                  </a:solidFill>
                </a:rPr>
                <a:t>7</a:t>
              </a:r>
              <a:endParaRPr lang="ru-RU" dirty="0">
                <a:solidFill>
                  <a:srgbClr val="FFFF00"/>
                </a:solidFill>
              </a:endParaRPr>
            </a:p>
          </p:txBody>
        </p:sp>
      </p:grpSp>
      <p:sp>
        <p:nvSpPr>
          <p:cNvPr id="127" name="Заголовок 1"/>
          <p:cNvSpPr txBox="1">
            <a:spLocks noGrp="1"/>
          </p:cNvSpPr>
          <p:nvPr>
            <p:ph type="title"/>
          </p:nvPr>
        </p:nvSpPr>
        <p:spPr>
          <a:xfrm>
            <a:off x="358922" y="365125"/>
            <a:ext cx="11716963" cy="1144361"/>
          </a:xfrm>
          <a:prstGeom prst="rect">
            <a:avLst/>
          </a:prstGeom>
        </p:spPr>
        <p:txBody>
          <a:bodyPr>
            <a:normAutofit/>
          </a:bodyPr>
          <a:lstStyle>
            <a:lvl1pPr defTabSz="886968">
              <a:defRPr sz="3783"/>
            </a:lvl1pPr>
          </a:lstStyle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sz="4800" b="1" dirty="0" err="1">
                <a:solidFill>
                  <a:schemeClr val="bg1"/>
                </a:solidFill>
              </a:rPr>
              <a:t>Overfeat</a:t>
            </a:r>
            <a:endParaRPr sz="4800" b="1" dirty="0">
              <a:solidFill>
                <a:schemeClr val="bg1"/>
              </a:solidFill>
            </a:endParaRPr>
          </a:p>
        </p:txBody>
      </p:sp>
      <p:sp>
        <p:nvSpPr>
          <p:cNvPr id="128" name="Объект 2"/>
          <p:cNvSpPr txBox="1">
            <a:spLocks noGrp="1"/>
          </p:cNvSpPr>
          <p:nvPr>
            <p:ph type="body" idx="1"/>
          </p:nvPr>
        </p:nvSpPr>
        <p:spPr>
          <a:xfrm>
            <a:off x="116116" y="1142763"/>
            <a:ext cx="11716962" cy="2732221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>
              <a:defRPr sz="2000"/>
            </a:pPr>
            <a:r>
              <a:rPr lang="ru-RU" sz="2200" dirty="0">
                <a:solidFill>
                  <a:schemeClr val="bg1"/>
                </a:solidFill>
              </a:rPr>
              <a:t>Особенности </a:t>
            </a:r>
            <a:r>
              <a:rPr sz="2200" dirty="0" err="1">
                <a:solidFill>
                  <a:schemeClr val="bg1"/>
                </a:solidFill>
              </a:rPr>
              <a:t>Регресси</a:t>
            </a:r>
            <a:r>
              <a:rPr lang="ru-RU" sz="2200" dirty="0">
                <a:solidFill>
                  <a:schemeClr val="bg1"/>
                </a:solidFill>
              </a:rPr>
              <a:t>и координат</a:t>
            </a:r>
            <a:r>
              <a:rPr sz="2200" dirty="0">
                <a:solidFill>
                  <a:schemeClr val="bg1"/>
                </a:solidFill>
              </a:rPr>
              <a:t>.</a:t>
            </a:r>
            <a:endParaRPr lang="ru-RU" sz="2200" dirty="0">
              <a:solidFill>
                <a:schemeClr val="bg1"/>
              </a:solidFill>
            </a:endParaRPr>
          </a:p>
          <a:p>
            <a:pPr lvl="1">
              <a:defRPr sz="2000"/>
            </a:pPr>
            <a:r>
              <a:rPr lang="ru-RU" sz="2200" dirty="0">
                <a:solidFill>
                  <a:schemeClr val="bg1"/>
                </a:solidFill>
              </a:rPr>
              <a:t>Проблема: может случиться так, что для одного объекта будет предложено несколько регионов кандидатов.</a:t>
            </a:r>
          </a:p>
          <a:p>
            <a:pPr lvl="2" algn="just">
              <a:defRPr sz="2000"/>
            </a:pPr>
            <a:r>
              <a:rPr lang="ru-RU" sz="2200" dirty="0">
                <a:solidFill>
                  <a:schemeClr val="bg1"/>
                </a:solidFill>
              </a:rPr>
              <a:t>Разные регионы могут иметь разный уровень уверенности классификации – то есть разный выход вероятности нахождения объекта в регионе – то есть разный </a:t>
            </a:r>
            <a:r>
              <a:rPr lang="en-US" sz="2200" dirty="0">
                <a:solidFill>
                  <a:schemeClr val="bg1"/>
                </a:solidFill>
              </a:rPr>
              <a:t>Score</a:t>
            </a:r>
            <a:r>
              <a:rPr lang="ru-RU" sz="2200" dirty="0">
                <a:solidFill>
                  <a:schemeClr val="bg1"/>
                </a:solidFill>
              </a:rPr>
              <a:t>.</a:t>
            </a:r>
            <a:endParaRPr sz="2200" dirty="0">
              <a:solidFill>
                <a:schemeClr val="bg1"/>
              </a:solidFill>
            </a:endParaRPr>
          </a:p>
          <a:p>
            <a:pPr marL="1174750" lvl="3">
              <a:defRPr sz="2000"/>
            </a:pPr>
            <a:r>
              <a:rPr sz="2200" dirty="0" err="1">
                <a:solidFill>
                  <a:schemeClr val="bg1"/>
                </a:solidFill>
              </a:rPr>
              <a:t>Результирующая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рамка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получается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путем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lang="ru-RU" sz="2200" dirty="0">
                <a:solidFill>
                  <a:schemeClr val="bg1"/>
                </a:solidFill>
              </a:rPr>
              <a:t>алгоритма </a:t>
            </a:r>
            <a:r>
              <a:rPr lang="en-US" sz="2200" dirty="0">
                <a:solidFill>
                  <a:schemeClr val="bg1"/>
                </a:solidFill>
              </a:rPr>
              <a:t>Non-Maximum Suppression</a:t>
            </a:r>
            <a:r>
              <a:rPr sz="2200" dirty="0">
                <a:solidFill>
                  <a:schemeClr val="bg1"/>
                </a:solidFill>
              </a:rPr>
              <a:t>.</a:t>
            </a:r>
            <a:endParaRPr lang="ru-RU" sz="2200" dirty="0">
              <a:solidFill>
                <a:schemeClr val="bg1"/>
              </a:solidFill>
            </a:endParaRPr>
          </a:p>
          <a:p>
            <a:pPr marL="1631950" lvl="4">
              <a:defRPr sz="2000"/>
            </a:pPr>
            <a:r>
              <a:rPr lang="ru-RU" sz="2200" dirty="0">
                <a:solidFill>
                  <a:schemeClr val="bg1"/>
                </a:solidFill>
              </a:rPr>
              <a:t>Алгоритм позволяет выбрать лучшую рамку с высоким </a:t>
            </a:r>
            <a:r>
              <a:rPr lang="en" sz="2200" dirty="0">
                <a:solidFill>
                  <a:schemeClr val="bg1"/>
                </a:solidFill>
              </a:rPr>
              <a:t>score</a:t>
            </a:r>
            <a:r>
              <a:rPr lang="ru-RU" sz="2200" dirty="0">
                <a:solidFill>
                  <a:schemeClr val="bg1"/>
                </a:solidFill>
              </a:rPr>
              <a:t> среди всех, имеющих большую площадь перекрытия. 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816358" y="1497403"/>
            <a:ext cx="11016720" cy="1719698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Заголовок 1"/>
          <p:cNvSpPr txBox="1">
            <a:spLocks noGrp="1"/>
          </p:cNvSpPr>
          <p:nvPr>
            <p:ph type="title"/>
          </p:nvPr>
        </p:nvSpPr>
        <p:spPr>
          <a:xfrm>
            <a:off x="330167" y="246099"/>
            <a:ext cx="11716963" cy="1144361"/>
          </a:xfrm>
          <a:prstGeom prst="rect">
            <a:avLst/>
          </a:prstGeom>
        </p:spPr>
        <p:txBody>
          <a:bodyPr>
            <a:normAutofit/>
          </a:bodyPr>
          <a:lstStyle>
            <a:lvl1pPr defTabSz="886968">
              <a:defRPr sz="3783"/>
            </a:lvl1pPr>
          </a:lstStyle>
          <a:p>
            <a:pPr algn="ctr"/>
            <a:r>
              <a:rPr lang="ru-RU" sz="4600" b="1" dirty="0">
                <a:solidFill>
                  <a:schemeClr val="bg1"/>
                </a:solidFill>
              </a:rPr>
              <a:t>Алгоритм </a:t>
            </a:r>
            <a:r>
              <a:rPr lang="en-US" sz="4600" b="1" dirty="0">
                <a:solidFill>
                  <a:schemeClr val="bg1"/>
                </a:solidFill>
              </a:rPr>
              <a:t>Non-Maximum Suppression (NMS)</a:t>
            </a:r>
            <a:endParaRPr sz="4600" b="1" dirty="0">
              <a:solidFill>
                <a:schemeClr val="bg1"/>
              </a:solidFill>
            </a:endParaRPr>
          </a:p>
        </p:txBody>
      </p:sp>
      <p:sp>
        <p:nvSpPr>
          <p:cNvPr id="128" name="Объект 2"/>
          <p:cNvSpPr txBox="1">
            <a:spLocks noGrp="1"/>
          </p:cNvSpPr>
          <p:nvPr>
            <p:ph type="body" idx="1"/>
          </p:nvPr>
        </p:nvSpPr>
        <p:spPr>
          <a:xfrm>
            <a:off x="243810" y="1155138"/>
            <a:ext cx="11459913" cy="3338424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400"/>
              </a:spcBef>
              <a:defRPr sz="2000"/>
            </a:pPr>
            <a:r>
              <a:rPr lang="en" sz="2200" b="1" dirty="0" err="1">
                <a:solidFill>
                  <a:schemeClr val="bg1"/>
                </a:solidFill>
              </a:rPr>
              <a:t>Вхо</a:t>
            </a:r>
            <a:r>
              <a:rPr lang="ru-RU" sz="2200" b="1" dirty="0">
                <a:solidFill>
                  <a:schemeClr val="bg1"/>
                </a:solidFill>
              </a:rPr>
              <a:t>д</a:t>
            </a:r>
            <a:r>
              <a:rPr lang="ru-RU" sz="2200" dirty="0">
                <a:solidFill>
                  <a:schemeClr val="bg1"/>
                </a:solidFill>
              </a:rPr>
              <a:t>: Список предложенных рамок, их значений </a:t>
            </a:r>
            <a:r>
              <a:rPr lang="en-US" sz="2200" dirty="0">
                <a:solidFill>
                  <a:schemeClr val="bg1"/>
                </a:solidFill>
              </a:rPr>
              <a:t>score</a:t>
            </a:r>
            <a:r>
              <a:rPr lang="ru-RU" sz="2200" dirty="0">
                <a:solidFill>
                  <a:schemeClr val="bg1"/>
                </a:solidFill>
              </a:rPr>
              <a:t> для классификации и пороги значений </a:t>
            </a:r>
            <a:r>
              <a:rPr lang="en-US" sz="2200" dirty="0">
                <a:solidFill>
                  <a:schemeClr val="bg1"/>
                </a:solidFill>
              </a:rPr>
              <a:t>score </a:t>
            </a:r>
            <a:r>
              <a:rPr lang="ru-RU" sz="2200" dirty="0">
                <a:solidFill>
                  <a:schemeClr val="bg1"/>
                </a:solidFill>
              </a:rPr>
              <a:t>и </a:t>
            </a:r>
            <a:r>
              <a:rPr lang="en-US" sz="2200" dirty="0" err="1">
                <a:solidFill>
                  <a:schemeClr val="bg1"/>
                </a:solidFill>
              </a:rPr>
              <a:t>IoU</a:t>
            </a:r>
            <a:r>
              <a:rPr lang="ru-RU" sz="2200" dirty="0">
                <a:solidFill>
                  <a:schemeClr val="bg1"/>
                </a:solidFill>
              </a:rPr>
              <a:t> (</a:t>
            </a:r>
            <a:r>
              <a:rPr lang="en-US" sz="2200" dirty="0">
                <a:solidFill>
                  <a:schemeClr val="bg1"/>
                </a:solidFill>
              </a:rPr>
              <a:t>Intersection over Union)</a:t>
            </a:r>
            <a:endParaRPr lang="en" sz="2200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400"/>
              </a:spcBef>
              <a:defRPr sz="2000"/>
            </a:pPr>
            <a:r>
              <a:rPr lang="ru-RU" sz="2200" b="1" dirty="0">
                <a:solidFill>
                  <a:schemeClr val="bg1"/>
                </a:solidFill>
              </a:rPr>
              <a:t>Выход</a:t>
            </a:r>
            <a:r>
              <a:rPr lang="ru-RU" sz="2200" dirty="0">
                <a:solidFill>
                  <a:schemeClr val="bg1"/>
                </a:solidFill>
              </a:rPr>
              <a:t>: Список рамок для объектов.</a:t>
            </a:r>
            <a:endParaRPr lang="en" sz="2200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400"/>
              </a:spcBef>
              <a:defRPr sz="2000"/>
            </a:pPr>
            <a:r>
              <a:rPr lang="ru-RU" sz="2200" b="1" dirty="0">
                <a:solidFill>
                  <a:schemeClr val="bg1"/>
                </a:solidFill>
              </a:rPr>
              <a:t>Алгоритм:</a:t>
            </a:r>
            <a:endParaRPr lang="en" sz="2200" b="1" dirty="0">
              <a:solidFill>
                <a:schemeClr val="bg1"/>
              </a:solidFill>
            </a:endParaRPr>
          </a:p>
          <a:p>
            <a:pPr lvl="1">
              <a:lnSpc>
                <a:spcPct val="100000"/>
              </a:lnSpc>
              <a:spcBef>
                <a:spcPts val="400"/>
              </a:spcBef>
              <a:defRPr sz="2000"/>
            </a:pPr>
            <a:r>
              <a:rPr lang="ru-RU" sz="2200" dirty="0">
                <a:solidFill>
                  <a:schemeClr val="bg1"/>
                </a:solidFill>
              </a:rPr>
              <a:t>Выбор из исходного списка рамок со значениями </a:t>
            </a:r>
            <a:r>
              <a:rPr lang="en-US" sz="2200" dirty="0">
                <a:solidFill>
                  <a:schemeClr val="bg1"/>
                </a:solidFill>
              </a:rPr>
              <a:t>score</a:t>
            </a:r>
            <a:r>
              <a:rPr lang="ru-RU" sz="2200" dirty="0">
                <a:solidFill>
                  <a:schemeClr val="bg1"/>
                </a:solidFill>
              </a:rPr>
              <a:t> выше порога.</a:t>
            </a:r>
            <a:endParaRPr lang="en" sz="2200" dirty="0">
              <a:solidFill>
                <a:schemeClr val="bg1"/>
              </a:solidFill>
            </a:endParaRPr>
          </a:p>
          <a:p>
            <a:pPr lvl="1">
              <a:lnSpc>
                <a:spcPct val="100000"/>
              </a:lnSpc>
              <a:spcBef>
                <a:spcPts val="400"/>
              </a:spcBef>
              <a:defRPr sz="2000"/>
            </a:pPr>
            <a:r>
              <a:rPr lang="ru-RU" sz="2200" dirty="0">
                <a:solidFill>
                  <a:schemeClr val="bg1"/>
                </a:solidFill>
              </a:rPr>
              <a:t>Вычисление для каждой пары оставшихся полученных рамок </a:t>
            </a:r>
            <a:r>
              <a:rPr lang="en-US" sz="2200" dirty="0" err="1">
                <a:solidFill>
                  <a:schemeClr val="bg1"/>
                </a:solidFill>
              </a:rPr>
              <a:t>IoU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en-US" sz="2200" dirty="0" err="1">
                <a:solidFill>
                  <a:schemeClr val="bg1"/>
                </a:solidFill>
              </a:rPr>
              <a:t>по</a:t>
            </a:r>
            <a:r>
              <a:rPr lang="ru-RU" sz="2200" dirty="0">
                <a:solidFill>
                  <a:schemeClr val="bg1"/>
                </a:solidFill>
              </a:rPr>
              <a:t>парно.</a:t>
            </a:r>
          </a:p>
          <a:p>
            <a:pPr lvl="1">
              <a:lnSpc>
                <a:spcPct val="100000"/>
              </a:lnSpc>
              <a:spcBef>
                <a:spcPts val="400"/>
              </a:spcBef>
              <a:defRPr sz="2000"/>
            </a:pPr>
            <a:r>
              <a:rPr lang="ru-RU" sz="2200" dirty="0">
                <a:solidFill>
                  <a:schemeClr val="bg1"/>
                </a:solidFill>
              </a:rPr>
              <a:t>Из всех рамок с </a:t>
            </a:r>
            <a:r>
              <a:rPr lang="en-US" sz="2200" dirty="0" err="1">
                <a:solidFill>
                  <a:schemeClr val="bg1"/>
                </a:solidFill>
              </a:rPr>
              <a:t>IoU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ru-RU" sz="2200" dirty="0">
                <a:solidFill>
                  <a:schemeClr val="bg1"/>
                </a:solidFill>
              </a:rPr>
              <a:t> больше порога остается та, для которой </a:t>
            </a:r>
            <a:r>
              <a:rPr lang="en-US" sz="2200" dirty="0">
                <a:solidFill>
                  <a:schemeClr val="bg1"/>
                </a:solidFill>
              </a:rPr>
              <a:t>score </a:t>
            </a:r>
            <a:r>
              <a:rPr lang="ru-RU" sz="2200" dirty="0">
                <a:solidFill>
                  <a:schemeClr val="bg1"/>
                </a:solidFill>
              </a:rPr>
              <a:t>максимален</a:t>
            </a:r>
          </a:p>
          <a:p>
            <a:pPr lvl="1">
              <a:lnSpc>
                <a:spcPct val="100000"/>
              </a:lnSpc>
              <a:spcBef>
                <a:spcPts val="400"/>
              </a:spcBef>
              <a:defRPr sz="2000"/>
            </a:pPr>
            <a:r>
              <a:rPr lang="ru-RU" sz="2200" dirty="0">
                <a:solidFill>
                  <a:schemeClr val="bg1"/>
                </a:solidFill>
              </a:rPr>
              <a:t>Процедура может повторятся итеративно пока не прекратится удаление рамок</a:t>
            </a:r>
            <a:endParaRPr sz="2200" dirty="0"/>
          </a:p>
        </p:txBody>
      </p:sp>
      <p:grpSp>
        <p:nvGrpSpPr>
          <p:cNvPr id="4" name="Группа 3"/>
          <p:cNvGrpSpPr/>
          <p:nvPr/>
        </p:nvGrpSpPr>
        <p:grpSpPr>
          <a:xfrm>
            <a:off x="3400617" y="4888026"/>
            <a:ext cx="5208990" cy="944620"/>
            <a:chOff x="3400617" y="4888026"/>
            <a:chExt cx="5208990" cy="944620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75CD952-90E2-A94D-BB1B-F428DE2D9F57}"/>
                </a:ext>
              </a:extLst>
            </p:cNvPr>
            <p:cNvSpPr txBox="1"/>
            <p:nvPr/>
          </p:nvSpPr>
          <p:spPr>
            <a:xfrm>
              <a:off x="3400617" y="4903837"/>
              <a:ext cx="70279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 err="1">
                  <a:solidFill>
                    <a:schemeClr val="accent2">
                      <a:lumMod val="75000"/>
                    </a:schemeClr>
                  </a:solidFill>
                </a:rPr>
                <a:t>Score</a:t>
              </a:r>
              <a:r>
                <a:rPr lang="en-US" dirty="0">
                  <a:solidFill>
                    <a:schemeClr val="accent2">
                      <a:lumMod val="75000"/>
                    </a:schemeClr>
                  </a:solidFill>
                </a:rPr>
                <a:t> &gt;</a:t>
              </a:r>
              <a:r>
                <a:rPr lang="en-US" dirty="0" smtClean="0">
                  <a:solidFill>
                    <a:schemeClr val="accent2">
                      <a:lumMod val="75000"/>
                    </a:schemeClr>
                  </a:solidFill>
                </a:rPr>
                <a:t>0.6</a:t>
              </a:r>
              <a:endParaRPr lang="ru-RU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CF10B66-4465-254D-B171-87726FEC2FB7}"/>
                </a:ext>
              </a:extLst>
            </p:cNvPr>
            <p:cNvSpPr txBox="1"/>
            <p:nvPr/>
          </p:nvSpPr>
          <p:spPr>
            <a:xfrm>
              <a:off x="6733091" y="4888026"/>
              <a:ext cx="187651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2">
                      <a:lumMod val="75000"/>
                    </a:schemeClr>
                  </a:solidFill>
                </a:rPr>
                <a:t>Threshold</a:t>
              </a:r>
            </a:p>
            <a:p>
              <a:r>
                <a:rPr lang="en-US" dirty="0" err="1">
                  <a:solidFill>
                    <a:schemeClr val="accent2">
                      <a:lumMod val="75000"/>
                    </a:schemeClr>
                  </a:solidFill>
                </a:rPr>
                <a:t>IoU</a:t>
              </a:r>
              <a:endParaRPr lang="ru-RU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cxnSp>
          <p:nvCxnSpPr>
            <p:cNvPr id="11" name="Прямая со стрелкой 10">
              <a:extLst>
                <a:ext uri="{FF2B5EF4-FFF2-40B4-BE49-F238E27FC236}">
                  <a16:creationId xmlns:a16="http://schemas.microsoft.com/office/drawing/2014/main" id="{A0C01805-7156-1F46-9F69-1B4C6038A931}"/>
                </a:ext>
              </a:extLst>
            </p:cNvPr>
            <p:cNvCxnSpPr/>
            <p:nvPr/>
          </p:nvCxnSpPr>
          <p:spPr>
            <a:xfrm>
              <a:off x="6824032" y="5832646"/>
              <a:ext cx="869001" cy="0"/>
            </a:xfrm>
            <a:prstGeom prst="straightConnector1">
              <a:avLst/>
            </a:prstGeom>
            <a:ln w="47625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Прямая со стрелкой 37">
              <a:extLst>
                <a:ext uri="{FF2B5EF4-FFF2-40B4-BE49-F238E27FC236}">
                  <a16:creationId xmlns:a16="http://schemas.microsoft.com/office/drawing/2014/main" id="{7E2844A0-AE6F-ED41-A0A9-283A8407295F}"/>
                </a:ext>
              </a:extLst>
            </p:cNvPr>
            <p:cNvCxnSpPr>
              <a:cxnSpLocks/>
            </p:cNvCxnSpPr>
            <p:nvPr/>
          </p:nvCxnSpPr>
          <p:spPr>
            <a:xfrm>
              <a:off x="3400617" y="5832646"/>
              <a:ext cx="642352" cy="0"/>
            </a:xfrm>
            <a:prstGeom prst="straightConnector1">
              <a:avLst/>
            </a:prstGeom>
            <a:ln w="47625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Прямоугольник 29"/>
          <p:cNvSpPr/>
          <p:nvPr/>
        </p:nvSpPr>
        <p:spPr>
          <a:xfrm>
            <a:off x="634525" y="2706079"/>
            <a:ext cx="10514816" cy="1552842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3" name="Рисунок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422" y="4704145"/>
            <a:ext cx="2846614" cy="1870045"/>
          </a:xfrm>
          <a:prstGeom prst="rect">
            <a:avLst/>
          </a:prstGeom>
        </p:spPr>
      </p:pic>
      <p:grpSp>
        <p:nvGrpSpPr>
          <p:cNvPr id="36" name="Группа 35"/>
          <p:cNvGrpSpPr/>
          <p:nvPr/>
        </p:nvGrpSpPr>
        <p:grpSpPr>
          <a:xfrm>
            <a:off x="785905" y="4627641"/>
            <a:ext cx="2546937" cy="1480127"/>
            <a:chOff x="656109" y="4435388"/>
            <a:chExt cx="3225889" cy="1877010"/>
          </a:xfrm>
        </p:grpSpPr>
        <p:sp>
          <p:nvSpPr>
            <p:cNvPr id="37" name="Прямоугольник 36">
              <a:extLst>
                <a:ext uri="{FF2B5EF4-FFF2-40B4-BE49-F238E27FC236}">
                  <a16:creationId xmlns:a16="http://schemas.microsoft.com/office/drawing/2014/main" id="{215AF7C9-30AF-3249-979D-7952EA599EE7}"/>
                </a:ext>
              </a:extLst>
            </p:cNvPr>
            <p:cNvSpPr/>
            <p:nvPr/>
          </p:nvSpPr>
          <p:spPr>
            <a:xfrm>
              <a:off x="1488585" y="5000464"/>
              <a:ext cx="1583269" cy="919564"/>
            </a:xfrm>
            <a:prstGeom prst="rect">
              <a:avLst/>
            </a:prstGeom>
            <a:noFill/>
            <a:ln w="412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39" name="Прямоугольник 38">
              <a:extLst>
                <a:ext uri="{FF2B5EF4-FFF2-40B4-BE49-F238E27FC236}">
                  <a16:creationId xmlns:a16="http://schemas.microsoft.com/office/drawing/2014/main" id="{EA08BCB4-BB07-1E45-93A1-EC7AB6DBD340}"/>
                </a:ext>
              </a:extLst>
            </p:cNvPr>
            <p:cNvSpPr/>
            <p:nvPr/>
          </p:nvSpPr>
          <p:spPr>
            <a:xfrm>
              <a:off x="970338" y="5213023"/>
              <a:ext cx="1312111" cy="1058779"/>
            </a:xfrm>
            <a:prstGeom prst="rect">
              <a:avLst/>
            </a:prstGeom>
            <a:noFill/>
            <a:ln w="41275">
              <a:solidFill>
                <a:srgbClr val="B3001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0" name="Прямоугольник 39">
              <a:extLst>
                <a:ext uri="{FF2B5EF4-FFF2-40B4-BE49-F238E27FC236}">
                  <a16:creationId xmlns:a16="http://schemas.microsoft.com/office/drawing/2014/main" id="{9939D690-82AD-524B-AEC6-6C005A3C27E8}"/>
                </a:ext>
              </a:extLst>
            </p:cNvPr>
            <p:cNvSpPr/>
            <p:nvPr/>
          </p:nvSpPr>
          <p:spPr>
            <a:xfrm>
              <a:off x="1251075" y="5141500"/>
              <a:ext cx="2070707" cy="1058779"/>
            </a:xfrm>
            <a:prstGeom prst="rect">
              <a:avLst/>
            </a:prstGeom>
            <a:noFill/>
            <a:ln w="412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1" name="Прямоугольник 40">
              <a:extLst>
                <a:ext uri="{FF2B5EF4-FFF2-40B4-BE49-F238E27FC236}">
                  <a16:creationId xmlns:a16="http://schemas.microsoft.com/office/drawing/2014/main" id="{7E52EC97-D33F-6944-B695-3D54A74C697D}"/>
                </a:ext>
              </a:extLst>
            </p:cNvPr>
            <p:cNvSpPr/>
            <p:nvPr/>
          </p:nvSpPr>
          <p:spPr>
            <a:xfrm>
              <a:off x="713664" y="4773867"/>
              <a:ext cx="1312111" cy="1058779"/>
            </a:xfrm>
            <a:prstGeom prst="rect">
              <a:avLst/>
            </a:prstGeom>
            <a:noFill/>
            <a:ln w="41275">
              <a:solidFill>
                <a:srgbClr val="92061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A88898E-BFE5-FA4D-B196-4E0A5AF095CE}"/>
                </a:ext>
              </a:extLst>
            </p:cNvPr>
            <p:cNvSpPr txBox="1"/>
            <p:nvPr/>
          </p:nvSpPr>
          <p:spPr>
            <a:xfrm>
              <a:off x="656109" y="4435388"/>
              <a:ext cx="859221" cy="4293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600" dirty="0">
                  <a:solidFill>
                    <a:schemeClr val="accent2">
                      <a:lumMod val="75000"/>
                    </a:schemeClr>
                  </a:solidFill>
                </a:rPr>
                <a:t>0.55</a:t>
              </a:r>
              <a:endParaRPr lang="ru-RU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CC5A8AF3-C162-3843-B54F-66FCB8A31B75}"/>
                </a:ext>
              </a:extLst>
            </p:cNvPr>
            <p:cNvSpPr txBox="1"/>
            <p:nvPr/>
          </p:nvSpPr>
          <p:spPr>
            <a:xfrm>
              <a:off x="2603386" y="4684787"/>
              <a:ext cx="848374" cy="4683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>
                  <a:solidFill>
                    <a:srgbClr val="FFC000"/>
                  </a:solidFill>
                </a:rPr>
                <a:t>0.85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E9F63DD-8930-E54F-80E1-1A6338C84CBB}"/>
                </a:ext>
              </a:extLst>
            </p:cNvPr>
            <p:cNvSpPr txBox="1"/>
            <p:nvPr/>
          </p:nvSpPr>
          <p:spPr>
            <a:xfrm>
              <a:off x="2241756" y="5060165"/>
              <a:ext cx="815614" cy="4683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 smtClean="0">
                  <a:solidFill>
                    <a:srgbClr val="FFFF00"/>
                  </a:solidFill>
                </a:rPr>
                <a:t>0.</a:t>
              </a:r>
              <a:r>
                <a:rPr lang="en-US" dirty="0" smtClean="0">
                  <a:solidFill>
                    <a:srgbClr val="FFFF00"/>
                  </a:solidFill>
                </a:rPr>
                <a:t>6</a:t>
              </a:r>
              <a:r>
                <a:rPr lang="ru-RU" dirty="0" smtClean="0">
                  <a:solidFill>
                    <a:srgbClr val="FFFF00"/>
                  </a:solidFill>
                </a:rPr>
                <a:t>5</a:t>
              </a:r>
              <a:endParaRPr lang="ru-RU" dirty="0">
                <a:solidFill>
                  <a:srgbClr val="FFFF00"/>
                </a:solidFill>
              </a:endParaRPr>
            </a:p>
          </p:txBody>
        </p:sp>
        <p:sp>
          <p:nvSpPr>
            <p:cNvPr id="45" name="Прямоугольник 44">
              <a:extLst>
                <a:ext uri="{FF2B5EF4-FFF2-40B4-BE49-F238E27FC236}">
                  <a16:creationId xmlns:a16="http://schemas.microsoft.com/office/drawing/2014/main" id="{AFBAA495-61BC-0746-802B-32FD657B82EF}"/>
                </a:ext>
              </a:extLst>
            </p:cNvPr>
            <p:cNvSpPr/>
            <p:nvPr/>
          </p:nvSpPr>
          <p:spPr>
            <a:xfrm>
              <a:off x="1947330" y="5560968"/>
              <a:ext cx="1267391" cy="751430"/>
            </a:xfrm>
            <a:prstGeom prst="rect">
              <a:avLst/>
            </a:prstGeom>
            <a:noFill/>
            <a:ln w="41275">
              <a:solidFill>
                <a:srgbClr val="ED002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11B1EA3-488E-004C-AEAD-2D461E5F4F89}"/>
                </a:ext>
              </a:extLst>
            </p:cNvPr>
            <p:cNvSpPr txBox="1"/>
            <p:nvPr/>
          </p:nvSpPr>
          <p:spPr>
            <a:xfrm>
              <a:off x="2781393" y="5275503"/>
              <a:ext cx="788904" cy="4683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>
                  <a:solidFill>
                    <a:srgbClr val="FFC000"/>
                  </a:solidFill>
                </a:rPr>
                <a:t>0.45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111B1EA3-488E-004C-AEAD-2D461E5F4F89}"/>
                </a:ext>
              </a:extLst>
            </p:cNvPr>
            <p:cNvSpPr txBox="1"/>
            <p:nvPr/>
          </p:nvSpPr>
          <p:spPr>
            <a:xfrm>
              <a:off x="3093094" y="4927669"/>
              <a:ext cx="788904" cy="4683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 smtClean="0">
                  <a:solidFill>
                    <a:srgbClr val="FFC000"/>
                  </a:solidFill>
                </a:rPr>
                <a:t>0.</a:t>
              </a:r>
              <a:r>
                <a:rPr lang="en-US" dirty="0" smtClean="0">
                  <a:solidFill>
                    <a:srgbClr val="FFC000"/>
                  </a:solidFill>
                </a:rPr>
                <a:t>7</a:t>
              </a:r>
              <a:endParaRPr lang="ru-RU" dirty="0">
                <a:solidFill>
                  <a:srgbClr val="FFC000"/>
                </a:solidFill>
              </a:endParaRPr>
            </a:p>
          </p:txBody>
        </p:sp>
      </p:grpSp>
      <p:pic>
        <p:nvPicPr>
          <p:cNvPr id="48" name="Рисунок 4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7366" y="4794433"/>
            <a:ext cx="2846614" cy="1870045"/>
          </a:xfrm>
          <a:prstGeom prst="rect">
            <a:avLst/>
          </a:prstGeom>
        </p:spPr>
      </p:pic>
      <p:grpSp>
        <p:nvGrpSpPr>
          <p:cNvPr id="49" name="Группа 48"/>
          <p:cNvGrpSpPr/>
          <p:nvPr/>
        </p:nvGrpSpPr>
        <p:grpSpPr>
          <a:xfrm>
            <a:off x="4486942" y="4914595"/>
            <a:ext cx="1959158" cy="1251450"/>
            <a:chOff x="970338" y="4684787"/>
            <a:chExt cx="2481422" cy="1587015"/>
          </a:xfrm>
        </p:grpSpPr>
        <p:sp>
          <p:nvSpPr>
            <p:cNvPr id="50" name="Прямоугольник 49">
              <a:extLst>
                <a:ext uri="{FF2B5EF4-FFF2-40B4-BE49-F238E27FC236}">
                  <a16:creationId xmlns:a16="http://schemas.microsoft.com/office/drawing/2014/main" id="{215AF7C9-30AF-3249-979D-7952EA599EE7}"/>
                </a:ext>
              </a:extLst>
            </p:cNvPr>
            <p:cNvSpPr/>
            <p:nvPr/>
          </p:nvSpPr>
          <p:spPr>
            <a:xfrm>
              <a:off x="1488585" y="5000464"/>
              <a:ext cx="1583269" cy="919564"/>
            </a:xfrm>
            <a:prstGeom prst="rect">
              <a:avLst/>
            </a:prstGeom>
            <a:noFill/>
            <a:ln w="412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51" name="Прямоугольник 50">
              <a:extLst>
                <a:ext uri="{FF2B5EF4-FFF2-40B4-BE49-F238E27FC236}">
                  <a16:creationId xmlns:a16="http://schemas.microsoft.com/office/drawing/2014/main" id="{EA08BCB4-BB07-1E45-93A1-EC7AB6DBD340}"/>
                </a:ext>
              </a:extLst>
            </p:cNvPr>
            <p:cNvSpPr/>
            <p:nvPr/>
          </p:nvSpPr>
          <p:spPr>
            <a:xfrm>
              <a:off x="970338" y="5213023"/>
              <a:ext cx="1312111" cy="1058779"/>
            </a:xfrm>
            <a:prstGeom prst="rect">
              <a:avLst/>
            </a:prstGeom>
            <a:noFill/>
            <a:ln w="41275">
              <a:solidFill>
                <a:srgbClr val="B3001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52" name="Прямоугольник 51">
              <a:extLst>
                <a:ext uri="{FF2B5EF4-FFF2-40B4-BE49-F238E27FC236}">
                  <a16:creationId xmlns:a16="http://schemas.microsoft.com/office/drawing/2014/main" id="{9939D690-82AD-524B-AEC6-6C005A3C27E8}"/>
                </a:ext>
              </a:extLst>
            </p:cNvPr>
            <p:cNvSpPr/>
            <p:nvPr/>
          </p:nvSpPr>
          <p:spPr>
            <a:xfrm>
              <a:off x="1251075" y="5141500"/>
              <a:ext cx="2070707" cy="1058779"/>
            </a:xfrm>
            <a:prstGeom prst="rect">
              <a:avLst/>
            </a:prstGeom>
            <a:noFill/>
            <a:ln w="412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CC5A8AF3-C162-3843-B54F-66FCB8A31B75}"/>
                </a:ext>
              </a:extLst>
            </p:cNvPr>
            <p:cNvSpPr txBox="1"/>
            <p:nvPr/>
          </p:nvSpPr>
          <p:spPr>
            <a:xfrm>
              <a:off x="2603386" y="4684787"/>
              <a:ext cx="848374" cy="4683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>
                  <a:solidFill>
                    <a:srgbClr val="FFC000"/>
                  </a:solidFill>
                </a:rPr>
                <a:t>0.85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8E9F63DD-8930-E54F-80E1-1A6338C84CBB}"/>
                </a:ext>
              </a:extLst>
            </p:cNvPr>
            <p:cNvSpPr txBox="1"/>
            <p:nvPr/>
          </p:nvSpPr>
          <p:spPr>
            <a:xfrm>
              <a:off x="2241756" y="5060165"/>
              <a:ext cx="815614" cy="4683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 smtClean="0">
                  <a:solidFill>
                    <a:srgbClr val="FFFF00"/>
                  </a:solidFill>
                </a:rPr>
                <a:t>0.</a:t>
              </a:r>
              <a:r>
                <a:rPr lang="en-US" dirty="0" smtClean="0">
                  <a:solidFill>
                    <a:srgbClr val="FFFF00"/>
                  </a:solidFill>
                </a:rPr>
                <a:t>6</a:t>
              </a:r>
              <a:r>
                <a:rPr lang="ru-RU" dirty="0" smtClean="0">
                  <a:solidFill>
                    <a:srgbClr val="FFFF00"/>
                  </a:solidFill>
                </a:rPr>
                <a:t>5</a:t>
              </a:r>
              <a:endParaRPr lang="ru-RU" dirty="0">
                <a:solidFill>
                  <a:srgbClr val="FFFF00"/>
                </a:solidFill>
              </a:endParaRPr>
            </a:p>
          </p:txBody>
        </p:sp>
      </p:grpSp>
      <p:pic>
        <p:nvPicPr>
          <p:cNvPr id="61" name="Рисунок 6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2182" y="4794433"/>
            <a:ext cx="2846614" cy="1870045"/>
          </a:xfrm>
          <a:prstGeom prst="rect">
            <a:avLst/>
          </a:prstGeom>
        </p:spPr>
      </p:pic>
      <p:grpSp>
        <p:nvGrpSpPr>
          <p:cNvPr id="62" name="Группа 61"/>
          <p:cNvGrpSpPr/>
          <p:nvPr/>
        </p:nvGrpSpPr>
        <p:grpSpPr>
          <a:xfrm>
            <a:off x="8700930" y="4914597"/>
            <a:ext cx="1549986" cy="974057"/>
            <a:chOff x="1488585" y="4684787"/>
            <a:chExt cx="1963175" cy="1235241"/>
          </a:xfrm>
        </p:grpSpPr>
        <p:sp>
          <p:nvSpPr>
            <p:cNvPr id="63" name="Прямоугольник 62">
              <a:extLst>
                <a:ext uri="{FF2B5EF4-FFF2-40B4-BE49-F238E27FC236}">
                  <a16:creationId xmlns:a16="http://schemas.microsoft.com/office/drawing/2014/main" id="{215AF7C9-30AF-3249-979D-7952EA599EE7}"/>
                </a:ext>
              </a:extLst>
            </p:cNvPr>
            <p:cNvSpPr/>
            <p:nvPr/>
          </p:nvSpPr>
          <p:spPr>
            <a:xfrm>
              <a:off x="1488585" y="5000464"/>
              <a:ext cx="1583269" cy="919564"/>
            </a:xfrm>
            <a:prstGeom prst="rect">
              <a:avLst/>
            </a:prstGeom>
            <a:noFill/>
            <a:ln w="412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CC5A8AF3-C162-3843-B54F-66FCB8A31B75}"/>
                </a:ext>
              </a:extLst>
            </p:cNvPr>
            <p:cNvSpPr txBox="1"/>
            <p:nvPr/>
          </p:nvSpPr>
          <p:spPr>
            <a:xfrm>
              <a:off x="2603386" y="4684787"/>
              <a:ext cx="848374" cy="4683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>
                  <a:solidFill>
                    <a:srgbClr val="FFC000"/>
                  </a:solidFill>
                </a:rPr>
                <a:t>0.85</a:t>
              </a: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111B1EA3-488E-004C-AEAD-2D461E5F4F89}"/>
              </a:ext>
            </a:extLst>
          </p:cNvPr>
          <p:cNvSpPr txBox="1"/>
          <p:nvPr/>
        </p:nvSpPr>
        <p:spPr>
          <a:xfrm>
            <a:off x="6262427" y="4999783"/>
            <a:ext cx="622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rgbClr val="FFC000"/>
                </a:solidFill>
              </a:rPr>
              <a:t>0.</a:t>
            </a:r>
            <a:r>
              <a:rPr lang="en-US" dirty="0" smtClean="0">
                <a:solidFill>
                  <a:srgbClr val="FFC000"/>
                </a:solidFill>
              </a:rPr>
              <a:t>7</a:t>
            </a:r>
            <a:endParaRPr lang="ru-RU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26579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Заголовок 1"/>
          <p:cNvSpPr txBox="1">
            <a:spLocks noGrp="1"/>
          </p:cNvSpPr>
          <p:nvPr>
            <p:ph type="title"/>
          </p:nvPr>
        </p:nvSpPr>
        <p:spPr>
          <a:xfrm>
            <a:off x="174172" y="188686"/>
            <a:ext cx="12017828" cy="1154319"/>
          </a:xfrm>
          <a:prstGeom prst="rect">
            <a:avLst/>
          </a:prstGeom>
        </p:spPr>
        <p:txBody>
          <a:bodyPr>
            <a:normAutofit/>
          </a:bodyPr>
          <a:lstStyle>
            <a:lvl1pPr defTabSz="886968">
              <a:defRPr sz="3783"/>
            </a:lvl1pPr>
          </a:lstStyle>
          <a:p>
            <a:pPr algn="ctr"/>
            <a:r>
              <a:rPr sz="4800" b="1" dirty="0">
                <a:solidFill>
                  <a:schemeClr val="bg1"/>
                </a:solidFill>
              </a:rPr>
              <a:t>Regions with CNN features, R-CNN</a:t>
            </a:r>
          </a:p>
        </p:txBody>
      </p:sp>
      <p:sp>
        <p:nvSpPr>
          <p:cNvPr id="133" name="Объект 2"/>
          <p:cNvSpPr txBox="1">
            <a:spLocks noGrp="1"/>
          </p:cNvSpPr>
          <p:nvPr>
            <p:ph type="body" idx="1"/>
          </p:nvPr>
        </p:nvSpPr>
        <p:spPr>
          <a:xfrm>
            <a:off x="191066" y="1157277"/>
            <a:ext cx="11459913" cy="5512037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2000"/>
            </a:pPr>
            <a:r>
              <a:rPr lang="ru-RU" sz="2400" dirty="0">
                <a:solidFill>
                  <a:schemeClr val="bg1"/>
                </a:solidFill>
              </a:rPr>
              <a:t>Р</a:t>
            </a:r>
            <a:r>
              <a:rPr sz="2400" dirty="0" err="1">
                <a:solidFill>
                  <a:schemeClr val="bg1"/>
                </a:solidFill>
              </a:rPr>
              <a:t>егионная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сверточная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нейронная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сеть</a:t>
            </a:r>
            <a:r>
              <a:rPr sz="2400" dirty="0">
                <a:solidFill>
                  <a:schemeClr val="bg1"/>
                </a:solidFill>
              </a:rPr>
              <a:t> (Regions with CNN features, R-CNN). </a:t>
            </a:r>
          </a:p>
          <a:p>
            <a:pPr lvl="1">
              <a:defRPr sz="2000"/>
            </a:pPr>
            <a:r>
              <a:rPr sz="2000" dirty="0" err="1">
                <a:solidFill>
                  <a:schemeClr val="bg1"/>
                </a:solidFill>
              </a:rPr>
              <a:t>Данная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архитектура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объединила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в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себе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наиболее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продуктивные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для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ru-RU" sz="2000" dirty="0">
                <a:solidFill>
                  <a:schemeClr val="bg1"/>
                </a:solidFill>
              </a:rPr>
              <a:t>своего времени </a:t>
            </a:r>
            <a:r>
              <a:rPr sz="2000" dirty="0" err="1">
                <a:solidFill>
                  <a:schemeClr val="bg1"/>
                </a:solidFill>
              </a:rPr>
              <a:t>практики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в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области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обнаружения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и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локализации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объектов</a:t>
            </a:r>
            <a:r>
              <a:rPr sz="2000" dirty="0">
                <a:solidFill>
                  <a:schemeClr val="bg1"/>
                </a:solidFill>
              </a:rPr>
              <a:t>.</a:t>
            </a:r>
          </a:p>
          <a:p>
            <a:pPr lvl="1">
              <a:defRPr sz="2000"/>
            </a:pPr>
            <a:r>
              <a:rPr sz="2000" dirty="0" err="1">
                <a:solidFill>
                  <a:schemeClr val="bg1"/>
                </a:solidFill>
              </a:rPr>
              <a:t>Сеть</a:t>
            </a:r>
            <a:r>
              <a:rPr sz="2000" dirty="0">
                <a:solidFill>
                  <a:schemeClr val="bg1"/>
                </a:solidFill>
              </a:rPr>
              <a:t> R-CNN </a:t>
            </a:r>
            <a:r>
              <a:rPr sz="2000" dirty="0" err="1">
                <a:solidFill>
                  <a:schemeClr val="bg1"/>
                </a:solidFill>
              </a:rPr>
              <a:t>осуществляет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предсказание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области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нахождения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объекта</a:t>
            </a:r>
            <a:r>
              <a:rPr sz="2000" dirty="0">
                <a:solidFill>
                  <a:schemeClr val="bg1"/>
                </a:solidFill>
              </a:rPr>
              <a:t> и </a:t>
            </a:r>
            <a:r>
              <a:rPr sz="2000" dirty="0" err="1">
                <a:solidFill>
                  <a:schemeClr val="bg1"/>
                </a:solidFill>
              </a:rPr>
              <a:t>его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класса</a:t>
            </a:r>
            <a:r>
              <a:rPr sz="2000" dirty="0">
                <a:solidFill>
                  <a:schemeClr val="bg1"/>
                </a:solidFill>
              </a:rPr>
              <a:t> в </a:t>
            </a:r>
            <a:r>
              <a:rPr sz="2000" dirty="0" err="1">
                <a:solidFill>
                  <a:schemeClr val="bg1"/>
                </a:solidFill>
              </a:rPr>
              <a:t>несколько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этапов</a:t>
            </a:r>
            <a:r>
              <a:rPr sz="2000" dirty="0">
                <a:solidFill>
                  <a:schemeClr val="bg1"/>
                </a:solidFill>
              </a:rPr>
              <a:t> </a:t>
            </a:r>
            <a:endParaRPr lang="ru-RU" sz="2000" dirty="0">
              <a:solidFill>
                <a:schemeClr val="bg1"/>
              </a:solidFill>
            </a:endParaRPr>
          </a:p>
          <a:p>
            <a:pPr lvl="1">
              <a:defRPr sz="2000"/>
            </a:pP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поэтому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такой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подход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называется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много-этапное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обнаружение</a:t>
            </a:r>
            <a:r>
              <a:rPr sz="2000" dirty="0">
                <a:solidFill>
                  <a:schemeClr val="bg1"/>
                </a:solidFill>
              </a:rPr>
              <a:t> (multi-stage object detection).</a:t>
            </a:r>
            <a:endParaRPr lang="ru-RU" sz="2000" dirty="0">
              <a:solidFill>
                <a:schemeClr val="bg1"/>
              </a:solidFill>
            </a:endParaRPr>
          </a:p>
          <a:p>
            <a:pPr lvl="2">
              <a:defRPr sz="2000"/>
            </a:pPr>
            <a:r>
              <a:rPr lang="ru-RU" sz="1600" dirty="0">
                <a:solidFill>
                  <a:schemeClr val="bg1"/>
                </a:solidFill>
              </a:rPr>
              <a:t>Как и </a:t>
            </a:r>
            <a:r>
              <a:rPr lang="en-US" sz="1600" dirty="0" err="1">
                <a:solidFill>
                  <a:schemeClr val="bg1"/>
                </a:solidFill>
              </a:rPr>
              <a:t>overfeat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ru-RU" sz="1600" dirty="0">
                <a:solidFill>
                  <a:schemeClr val="bg1"/>
                </a:solidFill>
              </a:rPr>
              <a:t>сеть скользит по изображению</a:t>
            </a:r>
            <a:endParaRPr sz="1600" dirty="0">
              <a:solidFill>
                <a:schemeClr val="bg1"/>
              </a:solidFill>
            </a:endParaRP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804EAD1F-7063-6E4C-A580-17E734022E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1358" y="3429000"/>
            <a:ext cx="6563455" cy="307747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5" name="Прямоугольник 4"/>
          <p:cNvSpPr/>
          <p:nvPr/>
        </p:nvSpPr>
        <p:spPr>
          <a:xfrm>
            <a:off x="778022" y="2156857"/>
            <a:ext cx="10872957" cy="997823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Рисунок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2971" y="4719356"/>
            <a:ext cx="2846614" cy="1870045"/>
          </a:xfrm>
          <a:prstGeom prst="rect">
            <a:avLst/>
          </a:prstGeom>
        </p:spPr>
      </p:pic>
      <p:grpSp>
        <p:nvGrpSpPr>
          <p:cNvPr id="3" name="Группа 2"/>
          <p:cNvGrpSpPr/>
          <p:nvPr/>
        </p:nvGrpSpPr>
        <p:grpSpPr>
          <a:xfrm>
            <a:off x="5912427" y="4592255"/>
            <a:ext cx="4359767" cy="1374456"/>
            <a:chOff x="5912427" y="4592255"/>
            <a:chExt cx="4359767" cy="1374456"/>
          </a:xfrm>
        </p:grpSpPr>
        <p:sp>
          <p:nvSpPr>
            <p:cNvPr id="9" name="Прямоугольник 8">
              <a:extLst>
                <a:ext uri="{FF2B5EF4-FFF2-40B4-BE49-F238E27FC236}">
                  <a16:creationId xmlns:a16="http://schemas.microsoft.com/office/drawing/2014/main" id="{37401F8F-656D-4040-8208-7209DEF1EADA}"/>
                </a:ext>
              </a:extLst>
            </p:cNvPr>
            <p:cNvSpPr/>
            <p:nvPr/>
          </p:nvSpPr>
          <p:spPr>
            <a:xfrm>
              <a:off x="8705850" y="5198922"/>
              <a:ext cx="1441380" cy="767789"/>
            </a:xfrm>
            <a:prstGeom prst="rect">
              <a:avLst/>
            </a:prstGeom>
            <a:noFill/>
            <a:ln w="412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45B3A65-32FF-CB46-B48F-10C09E96A94E}"/>
                </a:ext>
              </a:extLst>
            </p:cNvPr>
            <p:cNvSpPr txBox="1"/>
            <p:nvPr/>
          </p:nvSpPr>
          <p:spPr>
            <a:xfrm>
              <a:off x="9678762" y="4592255"/>
              <a:ext cx="5934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>
                  <a:solidFill>
                    <a:srgbClr val="FFC000"/>
                  </a:solidFill>
                </a:rPr>
                <a:t>0.85</a:t>
              </a:r>
            </a:p>
          </p:txBody>
        </p:sp>
        <p:cxnSp>
          <p:nvCxnSpPr>
            <p:cNvPr id="4" name="Прямая со стрелкой 3">
              <a:extLst>
                <a:ext uri="{FF2B5EF4-FFF2-40B4-BE49-F238E27FC236}">
                  <a16:creationId xmlns:a16="http://schemas.microsoft.com/office/drawing/2014/main" id="{25598EB5-1E1C-B046-9566-C16C195FF2D4}"/>
                </a:ext>
              </a:extLst>
            </p:cNvPr>
            <p:cNvCxnSpPr>
              <a:cxnSpLocks/>
            </p:cNvCxnSpPr>
            <p:nvPr/>
          </p:nvCxnSpPr>
          <p:spPr>
            <a:xfrm>
              <a:off x="5912427" y="5725391"/>
              <a:ext cx="2057400" cy="0"/>
            </a:xfrm>
            <a:prstGeom prst="straightConnector1">
              <a:avLst/>
            </a:prstGeom>
            <a:ln w="8255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8B8ED0E-78FD-3D43-80DA-3FE6C37F2A2B}"/>
                </a:ext>
              </a:extLst>
            </p:cNvPr>
            <p:cNvSpPr txBox="1"/>
            <p:nvPr/>
          </p:nvSpPr>
          <p:spPr>
            <a:xfrm>
              <a:off x="6529211" y="5198922"/>
              <a:ext cx="10961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R-CNN</a:t>
              </a:r>
              <a:endParaRPr lang="ru-RU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137" name="Заголовок 1"/>
          <p:cNvSpPr txBox="1">
            <a:spLocks noGrp="1"/>
          </p:cNvSpPr>
          <p:nvPr>
            <p:ph type="title"/>
          </p:nvPr>
        </p:nvSpPr>
        <p:spPr>
          <a:xfrm>
            <a:off x="358922" y="365125"/>
            <a:ext cx="11833077" cy="1129846"/>
          </a:xfrm>
          <a:prstGeom prst="rect">
            <a:avLst/>
          </a:prstGeom>
        </p:spPr>
        <p:txBody>
          <a:bodyPr>
            <a:normAutofit/>
          </a:bodyPr>
          <a:lstStyle>
            <a:lvl1pPr defTabSz="886968">
              <a:defRPr sz="3783"/>
            </a:lvl1pPr>
          </a:lstStyle>
          <a:p>
            <a:pPr algn="ctr"/>
            <a:r>
              <a:rPr sz="4800" b="1" dirty="0">
                <a:solidFill>
                  <a:schemeClr val="bg1"/>
                </a:solidFill>
              </a:rPr>
              <a:t>Regions with CNN features, R-CNN</a:t>
            </a:r>
          </a:p>
        </p:txBody>
      </p:sp>
      <p:sp>
        <p:nvSpPr>
          <p:cNvPr id="138" name="Объект 2"/>
          <p:cNvSpPr txBox="1">
            <a:spLocks noGrp="1"/>
          </p:cNvSpPr>
          <p:nvPr>
            <p:ph type="body" idx="1"/>
          </p:nvPr>
        </p:nvSpPr>
        <p:spPr>
          <a:xfrm>
            <a:off x="285751" y="1335314"/>
            <a:ext cx="11459913" cy="5011856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2000"/>
            </a:pPr>
            <a:r>
              <a:rPr sz="2200" b="1" dirty="0">
                <a:solidFill>
                  <a:schemeClr val="bg1"/>
                </a:solidFill>
              </a:rPr>
              <a:t>0 </a:t>
            </a:r>
            <a:r>
              <a:rPr sz="2200" b="1" dirty="0" err="1">
                <a:solidFill>
                  <a:schemeClr val="bg1"/>
                </a:solidFill>
              </a:rPr>
              <a:t>Этап</a:t>
            </a:r>
            <a:r>
              <a:rPr sz="2200" b="1" dirty="0">
                <a:solidFill>
                  <a:schemeClr val="bg1"/>
                </a:solidFill>
              </a:rPr>
              <a:t> </a:t>
            </a:r>
            <a:r>
              <a:rPr sz="2200" dirty="0">
                <a:solidFill>
                  <a:schemeClr val="bg1"/>
                </a:solidFill>
              </a:rPr>
              <a:t>- </a:t>
            </a:r>
            <a:r>
              <a:rPr sz="2200" dirty="0" err="1">
                <a:solidFill>
                  <a:schemeClr val="bg1"/>
                </a:solidFill>
              </a:rPr>
              <a:t>подготовка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перед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началом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обучения</a:t>
            </a:r>
            <a:r>
              <a:rPr sz="2200" dirty="0">
                <a:solidFill>
                  <a:schemeClr val="bg1"/>
                </a:solidFill>
              </a:rPr>
              <a:t>.– </a:t>
            </a:r>
            <a:r>
              <a:rPr sz="2200" dirty="0" err="1">
                <a:solidFill>
                  <a:schemeClr val="bg1"/>
                </a:solidFill>
              </a:rPr>
              <a:t>Производится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выбор</a:t>
            </a:r>
            <a:r>
              <a:rPr sz="2200" dirty="0">
                <a:solidFill>
                  <a:schemeClr val="bg1"/>
                </a:solidFill>
              </a:rPr>
              <a:t> 2000 </a:t>
            </a:r>
            <a:r>
              <a:rPr sz="2200" dirty="0" err="1">
                <a:solidFill>
                  <a:schemeClr val="bg1"/>
                </a:solidFill>
              </a:rPr>
              <a:t>регионов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lang="ru-RU" sz="2200" dirty="0">
                <a:solidFill>
                  <a:schemeClr val="bg1"/>
                </a:solidFill>
              </a:rPr>
              <a:t>кандидатов</a:t>
            </a:r>
            <a:r>
              <a:rPr sz="2200" dirty="0">
                <a:solidFill>
                  <a:schemeClr val="bg1"/>
                </a:solidFill>
              </a:rPr>
              <a:t>, в </a:t>
            </a:r>
            <a:r>
              <a:rPr sz="2200" dirty="0" err="1">
                <a:solidFill>
                  <a:schemeClr val="bg1"/>
                </a:solidFill>
              </a:rPr>
              <a:t>которых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предположительно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есть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объекты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b="1" dirty="0">
                <a:solidFill>
                  <a:schemeClr val="bg1"/>
                </a:solidFill>
              </a:rPr>
              <a:t>(</a:t>
            </a:r>
            <a:r>
              <a:rPr sz="2200" b="1" dirty="0" err="1">
                <a:solidFill>
                  <a:schemeClr val="bg1"/>
                </a:solidFill>
              </a:rPr>
              <a:t>Regeons</a:t>
            </a:r>
            <a:r>
              <a:rPr sz="2200" b="1" dirty="0">
                <a:solidFill>
                  <a:schemeClr val="bg1"/>
                </a:solidFill>
              </a:rPr>
              <a:t> of Interest, ROI). </a:t>
            </a:r>
          </a:p>
          <a:p>
            <a:pPr lvl="1">
              <a:defRPr sz="1800"/>
            </a:pPr>
            <a:r>
              <a:rPr lang="ru-RU" sz="2200" dirty="0">
                <a:solidFill>
                  <a:schemeClr val="bg1"/>
                </a:solidFill>
              </a:rPr>
              <a:t>П</a:t>
            </a:r>
            <a:r>
              <a:rPr sz="2200" dirty="0" err="1">
                <a:solidFill>
                  <a:schemeClr val="bg1"/>
                </a:solidFill>
              </a:rPr>
              <a:t>оиск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lang="ru-RU" sz="2200" dirty="0">
                <a:solidFill>
                  <a:schemeClr val="bg1"/>
                </a:solidFill>
              </a:rPr>
              <a:t>регионов кандидатов </a:t>
            </a:r>
            <a:r>
              <a:rPr sz="2200" dirty="0" err="1">
                <a:solidFill>
                  <a:schemeClr val="bg1"/>
                </a:solidFill>
              </a:rPr>
              <a:t>может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быть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выполнен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любым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алгоритмом</a:t>
            </a:r>
            <a:r>
              <a:rPr sz="2200" dirty="0">
                <a:solidFill>
                  <a:schemeClr val="bg1"/>
                </a:solidFill>
              </a:rPr>
              <a:t>.</a:t>
            </a:r>
          </a:p>
          <a:p>
            <a:pPr lvl="2">
              <a:defRPr sz="1800"/>
            </a:pPr>
            <a:r>
              <a:rPr sz="1800" dirty="0">
                <a:solidFill>
                  <a:schemeClr val="bg1"/>
                </a:solidFill>
              </a:rPr>
              <a:t>В </a:t>
            </a:r>
            <a:r>
              <a:rPr sz="1800" dirty="0" err="1">
                <a:solidFill>
                  <a:schemeClr val="bg1"/>
                </a:solidFill>
              </a:rPr>
              <a:t>оригинальной</a:t>
            </a:r>
            <a:r>
              <a:rPr sz="1800" dirty="0">
                <a:solidFill>
                  <a:schemeClr val="bg1"/>
                </a:solidFill>
              </a:rPr>
              <a:t> </a:t>
            </a:r>
            <a:r>
              <a:rPr sz="1800" dirty="0" err="1">
                <a:solidFill>
                  <a:schemeClr val="bg1"/>
                </a:solidFill>
              </a:rPr>
              <a:t>статье</a:t>
            </a:r>
            <a:r>
              <a:rPr sz="1800" dirty="0">
                <a:solidFill>
                  <a:schemeClr val="bg1"/>
                </a:solidFill>
              </a:rPr>
              <a:t> </a:t>
            </a:r>
            <a:r>
              <a:rPr sz="1800" dirty="0" err="1">
                <a:solidFill>
                  <a:schemeClr val="bg1"/>
                </a:solidFill>
              </a:rPr>
              <a:t>методом</a:t>
            </a:r>
            <a:r>
              <a:rPr sz="1800" dirty="0">
                <a:solidFill>
                  <a:schemeClr val="bg1"/>
                </a:solidFill>
              </a:rPr>
              <a:t> </a:t>
            </a:r>
            <a:r>
              <a:rPr sz="1800" dirty="0" err="1">
                <a:solidFill>
                  <a:schemeClr val="bg1"/>
                </a:solidFill>
              </a:rPr>
              <a:t>селективный</a:t>
            </a:r>
            <a:r>
              <a:rPr sz="1800" dirty="0">
                <a:solidFill>
                  <a:schemeClr val="bg1"/>
                </a:solidFill>
              </a:rPr>
              <a:t> </a:t>
            </a:r>
            <a:r>
              <a:rPr sz="1800" dirty="0" err="1">
                <a:solidFill>
                  <a:schemeClr val="bg1"/>
                </a:solidFill>
              </a:rPr>
              <a:t>поиск</a:t>
            </a:r>
            <a:r>
              <a:rPr sz="1800" dirty="0">
                <a:solidFill>
                  <a:schemeClr val="bg1"/>
                </a:solidFill>
              </a:rPr>
              <a:t> (selective search). </a:t>
            </a:r>
          </a:p>
          <a:p>
            <a:pPr lvl="3">
              <a:defRPr sz="1800"/>
            </a:pPr>
            <a:r>
              <a:rPr sz="2000" dirty="0" err="1">
                <a:solidFill>
                  <a:schemeClr val="bg1"/>
                </a:solidFill>
              </a:rPr>
              <a:t>Это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метод</a:t>
            </a:r>
            <a:r>
              <a:rPr sz="2000" dirty="0">
                <a:solidFill>
                  <a:schemeClr val="bg1"/>
                </a:solidFill>
              </a:rPr>
              <a:t>, в </a:t>
            </a:r>
            <a:r>
              <a:rPr sz="2000" dirty="0" err="1">
                <a:solidFill>
                  <a:schemeClr val="bg1"/>
                </a:solidFill>
              </a:rPr>
              <a:t>котором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выделяются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контуры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на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изображении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lang="en-US" sz="2000" dirty="0">
                <a:solidFill>
                  <a:schemeClr val="bg1"/>
                </a:solidFill>
              </a:rPr>
              <a:t>– </a:t>
            </a:r>
            <a:r>
              <a:rPr lang="en-US" sz="2000" dirty="0" err="1">
                <a:solidFill>
                  <a:schemeClr val="bg1"/>
                </a:solidFill>
              </a:rPr>
              <a:t>т</a:t>
            </a:r>
            <a:r>
              <a:rPr lang="ru-RU" sz="2000" dirty="0">
                <a:solidFill>
                  <a:schemeClr val="bg1"/>
                </a:solidFill>
              </a:rPr>
              <a:t>.н. </a:t>
            </a:r>
            <a:r>
              <a:rPr lang="en-US" sz="2000" dirty="0" err="1">
                <a:solidFill>
                  <a:schemeClr val="bg1"/>
                </a:solidFill>
              </a:rPr>
              <a:t>Superpixels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и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проводится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поиск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объектов</a:t>
            </a:r>
            <a:r>
              <a:rPr sz="2000" dirty="0">
                <a:solidFill>
                  <a:schemeClr val="bg1"/>
                </a:solidFill>
              </a:rPr>
              <a:t> в </a:t>
            </a:r>
            <a:r>
              <a:rPr sz="2000" dirty="0" err="1">
                <a:solidFill>
                  <a:schemeClr val="bg1"/>
                </a:solidFill>
              </a:rPr>
              <a:t>рамках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контуров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путем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оценки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схожести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соответствующих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участков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изображения</a:t>
            </a:r>
            <a:r>
              <a:rPr sz="2000" dirty="0">
                <a:solidFill>
                  <a:schemeClr val="bg1"/>
                </a:solidFill>
              </a:rPr>
              <a:t>.</a:t>
            </a:r>
          </a:p>
          <a:p>
            <a:pPr marL="685800" lvl="1" indent="-228600">
              <a:spcBef>
                <a:spcPts val="500"/>
              </a:spcBef>
              <a:defRPr sz="1800"/>
            </a:pPr>
            <a:r>
              <a:rPr lang="ru-RU" sz="2200" dirty="0">
                <a:solidFill>
                  <a:schemeClr val="bg1"/>
                </a:solidFill>
              </a:rPr>
              <a:t>Д</a:t>
            </a:r>
            <a:r>
              <a:rPr sz="2200" dirty="0" err="1">
                <a:solidFill>
                  <a:schemeClr val="bg1"/>
                </a:solidFill>
              </a:rPr>
              <a:t>анный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этап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используется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только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как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подготовка</a:t>
            </a:r>
            <a:r>
              <a:rPr sz="2200" dirty="0">
                <a:solidFill>
                  <a:schemeClr val="bg1"/>
                </a:solidFill>
              </a:rPr>
              <a:t>, </a:t>
            </a:r>
            <a:r>
              <a:rPr sz="2200" dirty="0" err="1">
                <a:solidFill>
                  <a:schemeClr val="bg1"/>
                </a:solidFill>
              </a:rPr>
              <a:t>то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есть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этап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не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включен</a:t>
            </a:r>
            <a:r>
              <a:rPr sz="2200" dirty="0">
                <a:solidFill>
                  <a:schemeClr val="bg1"/>
                </a:solidFill>
              </a:rPr>
              <a:t> в </a:t>
            </a:r>
            <a:r>
              <a:rPr sz="2200" dirty="0" err="1">
                <a:solidFill>
                  <a:schemeClr val="bg1"/>
                </a:solidFill>
              </a:rPr>
              <a:t>работу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нейронной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сети</a:t>
            </a:r>
            <a:r>
              <a:rPr lang="en-US" sz="2200" dirty="0">
                <a:solidFill>
                  <a:schemeClr val="bg1"/>
                </a:solidFill>
              </a:rPr>
              <a:t>.</a:t>
            </a:r>
            <a:endParaRPr sz="2200" dirty="0">
              <a:solidFill>
                <a:schemeClr val="bg1"/>
              </a:solidFill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358922" y="1375564"/>
            <a:ext cx="10583398" cy="658976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992" y="4735002"/>
            <a:ext cx="2534906" cy="1775551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4898" y="4596905"/>
            <a:ext cx="2580733" cy="190933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1151</TotalTime>
  <Words>2345</Words>
  <Application>Microsoft Office PowerPoint</Application>
  <PresentationFormat>Широкоэкранный</PresentationFormat>
  <Paragraphs>322</Paragraphs>
  <Slides>43</Slides>
  <Notes>0</Notes>
  <HiddenSlides>4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43</vt:i4>
      </vt:variant>
    </vt:vector>
  </HeadingPairs>
  <TitlesOfParts>
    <vt:vector size="51" baseType="lpstr">
      <vt:lpstr>-apple-system</vt:lpstr>
      <vt:lpstr>Arial</vt:lpstr>
      <vt:lpstr>Calibri</vt:lpstr>
      <vt:lpstr>Calibri Light</vt:lpstr>
      <vt:lpstr>Cambria Math</vt:lpstr>
      <vt:lpstr>Times New Roman</vt:lpstr>
      <vt:lpstr>urw-din</vt:lpstr>
      <vt:lpstr>Тема Office</vt:lpstr>
      <vt:lpstr>Презентация PowerPoint</vt:lpstr>
      <vt:lpstr>Задачи компьютерного зрения</vt:lpstr>
      <vt:lpstr>Задачи связанные с обнаружением объектов</vt:lpstr>
      <vt:lpstr>Архитектура Overfeat</vt:lpstr>
      <vt:lpstr>Архитектура Overfeat</vt:lpstr>
      <vt:lpstr>Архитектура Overfeat</vt:lpstr>
      <vt:lpstr>Алгоритм Non-Maximum Suppression (NMS)</vt:lpstr>
      <vt:lpstr>Regions with CNN features, R-CNN</vt:lpstr>
      <vt:lpstr>Regions with CNN features, R-CNN</vt:lpstr>
      <vt:lpstr>Regions with CNN features, R-CNN</vt:lpstr>
      <vt:lpstr>Spatial Pyramidal Pooling Net (SPPNet)</vt:lpstr>
      <vt:lpstr>Spatial Pyramidal Pooling Net (SPPNet)</vt:lpstr>
      <vt:lpstr>Spatial Pyramidal Pooling Net</vt:lpstr>
      <vt:lpstr>Архитектура Fast R-CNN</vt:lpstr>
      <vt:lpstr>Архитектура Fast-RCNN</vt:lpstr>
      <vt:lpstr>Архитектура Faster-R-CNN</vt:lpstr>
      <vt:lpstr>Архитектура Fast-RCNN</vt:lpstr>
      <vt:lpstr>Архитектура Faster-R-CNN</vt:lpstr>
      <vt:lpstr>Архитектура Mask R-CNN</vt:lpstr>
      <vt:lpstr>Архитектура Mask RCNN</vt:lpstr>
      <vt:lpstr>Feature Pyramidal Network </vt:lpstr>
      <vt:lpstr>Cascade R-CNN</vt:lpstr>
      <vt:lpstr>Архитектура RetinaNet</vt:lpstr>
      <vt:lpstr>Архитектура RetinaNet</vt:lpstr>
      <vt:lpstr>Архитектура RetinaNet</vt:lpstr>
      <vt:lpstr>Архитектура RetinaNet</vt:lpstr>
      <vt:lpstr>Архитектура YOLO (You Look Only Once)</vt:lpstr>
      <vt:lpstr>Архитектура YOLO (You Look Only Once)</vt:lpstr>
      <vt:lpstr>Архитектура YOLO (You Look Only Once)</vt:lpstr>
      <vt:lpstr>Архитектура YOLO (You Look Only Once)</vt:lpstr>
      <vt:lpstr>Архитектура YOLO (You Look Only Once)</vt:lpstr>
      <vt:lpstr>SSD (single short detector)</vt:lpstr>
      <vt:lpstr>SSD (single short detector)</vt:lpstr>
      <vt:lpstr>SSD (single short detector)</vt:lpstr>
      <vt:lpstr>SSD (single short detector)</vt:lpstr>
      <vt:lpstr>Архитектура YOLO V2</vt:lpstr>
      <vt:lpstr>Архитектура YOLO V2</vt:lpstr>
      <vt:lpstr>Архитектура YOLO V3</vt:lpstr>
      <vt:lpstr>Архитектура YOLO V3</vt:lpstr>
      <vt:lpstr>Архитектура YOLO V4</vt:lpstr>
      <vt:lpstr>Архитектура YOLO V5</vt:lpstr>
      <vt:lpstr>Архитектура YOLO V8</vt:lpstr>
      <vt:lpstr>Другие Архитектуры YOLO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Задача обнаружения объектов</dc:title>
  <dc:creator>Ронкин Михаил Владимирович</dc:creator>
  <cp:lastModifiedBy>Ронкин Михаил Владимирович</cp:lastModifiedBy>
  <cp:revision>63</cp:revision>
  <dcterms:created xsi:type="dcterms:W3CDTF">2021-12-17T13:52:23Z</dcterms:created>
  <dcterms:modified xsi:type="dcterms:W3CDTF">2025-01-09T13:54:40Z</dcterms:modified>
</cp:coreProperties>
</file>